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4FAE9-0333-4AD3-99D3-50CCE28B7F59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978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1C61C-B26D-48F5-AB18-88D4C97D2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00025" y="823913"/>
            <a:ext cx="7235825" cy="4070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64010" y="5154121"/>
            <a:ext cx="6107404" cy="488348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3546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1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6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9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5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>
            <a:off x="3133540" y="0"/>
            <a:ext cx="4525662" cy="6858000"/>
            <a:chOff x="6263905" y="0"/>
            <a:chExt cx="9051323" cy="13716000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18" y="0"/>
              <a:ext cx="8776386" cy="13716000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74" name="Freeform 273">
            <a:extLst>
              <a:ext uri="{FF2B5EF4-FFF2-40B4-BE49-F238E27FC236}">
                <a16:creationId xmlns:a16="http://schemas.microsoft.com/office/drawing/2014/main" id="{86382094-E09E-0045-9F2B-81022A2AB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9595" y="6670609"/>
            <a:ext cx="640660" cy="192726"/>
          </a:xfrm>
          <a:custGeom>
            <a:avLst/>
            <a:gdLst>
              <a:gd name="connsiteX0" fmla="*/ 1149178 w 1281319"/>
              <a:gd name="connsiteY0" fmla="*/ 0 h 385452"/>
              <a:gd name="connsiteX1" fmla="*/ 1281319 w 1281319"/>
              <a:gd name="connsiteY1" fmla="*/ 0 h 385452"/>
              <a:gd name="connsiteX2" fmla="*/ 1281319 w 1281319"/>
              <a:gd name="connsiteY2" fmla="*/ 385452 h 385452"/>
              <a:gd name="connsiteX3" fmla="*/ 1149178 w 1281319"/>
              <a:gd name="connsiteY3" fmla="*/ 385452 h 385452"/>
              <a:gd name="connsiteX4" fmla="*/ 957648 w 1281319"/>
              <a:gd name="connsiteY4" fmla="*/ 0 h 385452"/>
              <a:gd name="connsiteX5" fmla="*/ 1089789 w 1281319"/>
              <a:gd name="connsiteY5" fmla="*/ 0 h 385452"/>
              <a:gd name="connsiteX6" fmla="*/ 1089789 w 1281319"/>
              <a:gd name="connsiteY6" fmla="*/ 385452 h 385452"/>
              <a:gd name="connsiteX7" fmla="*/ 957648 w 1281319"/>
              <a:gd name="connsiteY7" fmla="*/ 385452 h 385452"/>
              <a:gd name="connsiteX8" fmla="*/ 766119 w 1281319"/>
              <a:gd name="connsiteY8" fmla="*/ 0 h 385452"/>
              <a:gd name="connsiteX9" fmla="*/ 898260 w 1281319"/>
              <a:gd name="connsiteY9" fmla="*/ 0 h 385452"/>
              <a:gd name="connsiteX10" fmla="*/ 898260 w 1281319"/>
              <a:gd name="connsiteY10" fmla="*/ 385452 h 385452"/>
              <a:gd name="connsiteX11" fmla="*/ 766119 w 1281319"/>
              <a:gd name="connsiteY11" fmla="*/ 385452 h 385452"/>
              <a:gd name="connsiteX12" fmla="*/ 574589 w 1281319"/>
              <a:gd name="connsiteY12" fmla="*/ 0 h 385452"/>
              <a:gd name="connsiteX13" fmla="*/ 706730 w 1281319"/>
              <a:gd name="connsiteY13" fmla="*/ 0 h 385452"/>
              <a:gd name="connsiteX14" fmla="*/ 706730 w 1281319"/>
              <a:gd name="connsiteY14" fmla="*/ 385452 h 385452"/>
              <a:gd name="connsiteX15" fmla="*/ 574589 w 1281319"/>
              <a:gd name="connsiteY15" fmla="*/ 385452 h 385452"/>
              <a:gd name="connsiteX16" fmla="*/ 383059 w 1281319"/>
              <a:gd name="connsiteY16" fmla="*/ 0 h 385452"/>
              <a:gd name="connsiteX17" fmla="*/ 518275 w 1281319"/>
              <a:gd name="connsiteY17" fmla="*/ 0 h 385452"/>
              <a:gd name="connsiteX18" fmla="*/ 518275 w 1281319"/>
              <a:gd name="connsiteY18" fmla="*/ 385452 h 385452"/>
              <a:gd name="connsiteX19" fmla="*/ 383059 w 1281319"/>
              <a:gd name="connsiteY19" fmla="*/ 385452 h 385452"/>
              <a:gd name="connsiteX20" fmla="*/ 191529 w 1281319"/>
              <a:gd name="connsiteY20" fmla="*/ 0 h 385452"/>
              <a:gd name="connsiteX21" fmla="*/ 323670 w 1281319"/>
              <a:gd name="connsiteY21" fmla="*/ 0 h 385452"/>
              <a:gd name="connsiteX22" fmla="*/ 323670 w 1281319"/>
              <a:gd name="connsiteY22" fmla="*/ 385452 h 385452"/>
              <a:gd name="connsiteX23" fmla="*/ 191529 w 1281319"/>
              <a:gd name="connsiteY23" fmla="*/ 385452 h 385452"/>
              <a:gd name="connsiteX24" fmla="*/ 0 w 1281319"/>
              <a:gd name="connsiteY24" fmla="*/ 0 h 385452"/>
              <a:gd name="connsiteX25" fmla="*/ 135216 w 1281319"/>
              <a:gd name="connsiteY25" fmla="*/ 0 h 385452"/>
              <a:gd name="connsiteX26" fmla="*/ 135216 w 1281319"/>
              <a:gd name="connsiteY26" fmla="*/ 385452 h 385452"/>
              <a:gd name="connsiteX27" fmla="*/ 0 w 1281319"/>
              <a:gd name="connsiteY27" fmla="*/ 385452 h 38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1319" h="385452">
                <a:moveTo>
                  <a:pt x="1149178" y="0"/>
                </a:moveTo>
                <a:lnTo>
                  <a:pt x="1281319" y="0"/>
                </a:lnTo>
                <a:lnTo>
                  <a:pt x="1281319" y="385452"/>
                </a:lnTo>
                <a:lnTo>
                  <a:pt x="1149178" y="385452"/>
                </a:lnTo>
                <a:close/>
                <a:moveTo>
                  <a:pt x="957648" y="0"/>
                </a:moveTo>
                <a:lnTo>
                  <a:pt x="1089789" y="0"/>
                </a:lnTo>
                <a:lnTo>
                  <a:pt x="1089789" y="385452"/>
                </a:lnTo>
                <a:lnTo>
                  <a:pt x="957648" y="385452"/>
                </a:lnTo>
                <a:close/>
                <a:moveTo>
                  <a:pt x="766119" y="0"/>
                </a:moveTo>
                <a:lnTo>
                  <a:pt x="898260" y="0"/>
                </a:lnTo>
                <a:lnTo>
                  <a:pt x="898260" y="385452"/>
                </a:lnTo>
                <a:lnTo>
                  <a:pt x="766119" y="385452"/>
                </a:lnTo>
                <a:close/>
                <a:moveTo>
                  <a:pt x="574589" y="0"/>
                </a:moveTo>
                <a:lnTo>
                  <a:pt x="706730" y="0"/>
                </a:lnTo>
                <a:lnTo>
                  <a:pt x="706730" y="385452"/>
                </a:lnTo>
                <a:lnTo>
                  <a:pt x="574589" y="385452"/>
                </a:lnTo>
                <a:close/>
                <a:moveTo>
                  <a:pt x="383059" y="0"/>
                </a:moveTo>
                <a:lnTo>
                  <a:pt x="518275" y="0"/>
                </a:lnTo>
                <a:lnTo>
                  <a:pt x="518275" y="385452"/>
                </a:lnTo>
                <a:lnTo>
                  <a:pt x="383059" y="385452"/>
                </a:lnTo>
                <a:close/>
                <a:moveTo>
                  <a:pt x="191529" y="0"/>
                </a:moveTo>
                <a:lnTo>
                  <a:pt x="323670" y="0"/>
                </a:lnTo>
                <a:lnTo>
                  <a:pt x="323670" y="385452"/>
                </a:lnTo>
                <a:lnTo>
                  <a:pt x="191529" y="385452"/>
                </a:lnTo>
                <a:close/>
                <a:moveTo>
                  <a:pt x="0" y="0"/>
                </a:moveTo>
                <a:lnTo>
                  <a:pt x="135216" y="0"/>
                </a:lnTo>
                <a:lnTo>
                  <a:pt x="135216" y="385452"/>
                </a:lnTo>
                <a:lnTo>
                  <a:pt x="0" y="3854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sp>
        <p:nvSpPr>
          <p:cNvPr id="273" name="Freeform 272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140" y="7320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13729533">
            <a:off x="3775775" y="3737432"/>
            <a:ext cx="535974" cy="322820"/>
            <a:chOff x="10712698" y="4284706"/>
            <a:chExt cx="1071948" cy="645640"/>
          </a:xfrm>
        </p:grpSpPr>
        <p:sp>
          <p:nvSpPr>
            <p:cNvPr id="221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2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3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4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5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6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7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8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9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0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1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2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3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4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5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6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7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3745655" y="471722"/>
            <a:ext cx="322821" cy="535975"/>
            <a:chOff x="5371490" y="815546"/>
            <a:chExt cx="645641" cy="1071950"/>
          </a:xfrm>
        </p:grpSpPr>
        <p:sp>
          <p:nvSpPr>
            <p:cNvPr id="238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39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0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1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2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3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4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5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6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7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8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9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0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1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2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3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4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5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>
            <a:stCxn id="288" idx="6"/>
            <a:endCxn id="232" idx="7"/>
          </p:cNvCxnSpPr>
          <p:nvPr/>
        </p:nvCxnSpPr>
        <p:spPr>
          <a:xfrm>
            <a:off x="2789516" y="3758726"/>
            <a:ext cx="1061285" cy="68481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1874241" y="3312987"/>
            <a:ext cx="915275" cy="891478"/>
            <a:chOff x="15077620" y="3861481"/>
            <a:chExt cx="1700213" cy="1700213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90" name="TextBox 289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2050389" y="3500501"/>
            <a:ext cx="5629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</a:rPr>
              <a:t>Y1</a:t>
            </a:r>
            <a:endParaRPr lang="en-US" sz="27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666708D-1FBE-8E41-9B53-BE24F73309DE}"/>
              </a:ext>
            </a:extLst>
          </p:cNvPr>
          <p:cNvGrpSpPr/>
          <p:nvPr/>
        </p:nvGrpSpPr>
        <p:grpSpPr>
          <a:xfrm>
            <a:off x="9431662" y="1442360"/>
            <a:ext cx="850107" cy="850107"/>
            <a:chOff x="6337465" y="9850968"/>
            <a:chExt cx="1700213" cy="1700213"/>
          </a:xfrm>
        </p:grpSpPr>
        <p:sp>
          <p:nvSpPr>
            <p:cNvPr id="293" name="Oval 292">
              <a:extLst>
                <a:ext uri="{FF2B5EF4-FFF2-40B4-BE49-F238E27FC236}">
                  <a16:creationId xmlns:a16="http://schemas.microsoft.com/office/drawing/2014/main" id="{56CC73E1-DA50-D343-8ABD-FDEE60864EBE}"/>
                </a:ext>
              </a:extLst>
            </p:cNvPr>
            <p:cNvSpPr/>
            <p:nvPr/>
          </p:nvSpPr>
          <p:spPr>
            <a:xfrm>
              <a:off x="6337465" y="9850968"/>
              <a:ext cx="1700213" cy="17002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D2BED802-CC51-2F44-B2FA-ADC7C579C140}"/>
                </a:ext>
              </a:extLst>
            </p:cNvPr>
            <p:cNvSpPr/>
            <p:nvPr/>
          </p:nvSpPr>
          <p:spPr>
            <a:xfrm>
              <a:off x="6505820" y="10021572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295" name="TextBox 294">
            <a:extLst>
              <a:ext uri="{FF2B5EF4-FFF2-40B4-BE49-F238E27FC236}">
                <a16:creationId xmlns:a16="http://schemas.microsoft.com/office/drawing/2014/main" id="{8BCA52C2-60DE-F14E-950B-C7C91AD45F85}"/>
              </a:ext>
            </a:extLst>
          </p:cNvPr>
          <p:cNvSpPr txBox="1"/>
          <p:nvPr/>
        </p:nvSpPr>
        <p:spPr>
          <a:xfrm>
            <a:off x="9567235" y="1613954"/>
            <a:ext cx="5561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smtClean="0">
                <a:solidFill>
                  <a:srgbClr val="FF0000"/>
                </a:solidFill>
                <a:latin typeface="Fira Sans" panose="020B0503050000020004" pitchFamily="34" charset="0"/>
              </a:rPr>
              <a:t>Y2</a:t>
            </a:r>
            <a:endParaRPr lang="en-US" sz="2500" b="1" dirty="0">
              <a:solidFill>
                <a:srgbClr val="FF000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1158876" y="33708"/>
            <a:ext cx="850107" cy="850107"/>
            <a:chOff x="3526751" y="3930679"/>
            <a:chExt cx="1700213" cy="1700213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303" name="TextBox 302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1289303" y="180503"/>
            <a:ext cx="58221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</a:rPr>
              <a:t>YR</a:t>
            </a:r>
            <a:endParaRPr lang="en-US" sz="27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</a:endParaRP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301" idx="6"/>
            <a:endCxn id="252" idx="6"/>
          </p:cNvCxnSpPr>
          <p:nvPr/>
        </p:nvCxnSpPr>
        <p:spPr>
          <a:xfrm>
            <a:off x="2008983" y="458762"/>
            <a:ext cx="1797871" cy="38863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TextBox 14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796671" y="2533670"/>
            <a:ext cx="4422047" cy="255454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Children will be able to:</a:t>
            </a:r>
            <a:endParaRPr lang="en-GB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Demonstrate simple ways of giving positive feedback to others</a:t>
            </a: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.</a:t>
            </a:r>
            <a:endParaRPr lang="en-GB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Recognise the range of feelings that are associated with losing (and being reunited) with a person they are close to.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Identify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different stages of growth (e.g. baby, toddler, child, teenager, adult);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and describe some of the things that people are capable of at these different stages</a:t>
            </a: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.</a:t>
            </a:r>
            <a:endParaRPr lang="en-GB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Identify which parts of the human body are private;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Explain that a person's genitals help them to make babies when they are grown up;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that humans mostly have the same body parts but that they can look different from person to person</a:t>
            </a: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.</a:t>
            </a:r>
            <a:endParaRPr lang="en-GB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Explain what privacy means;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Know that you are not allowed to touch someone’s private belongings without their permission;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Give examples of different types of private information.</a:t>
            </a:r>
            <a:endParaRPr lang="en-US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EB0B70DA-8E3E-2B4E-91F1-4AD0C816E922}"/>
              </a:ext>
            </a:extLst>
          </p:cNvPr>
          <p:cNvGrpSpPr/>
          <p:nvPr/>
        </p:nvGrpSpPr>
        <p:grpSpPr>
          <a:xfrm rot="6590353">
            <a:off x="6412042" y="2108978"/>
            <a:ext cx="290995" cy="520201"/>
            <a:chOff x="12980163" y="11686404"/>
            <a:chExt cx="645639" cy="1071948"/>
          </a:xfrm>
        </p:grpSpPr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70FBDDF2-001E-9D4D-86EF-34B50F7B9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5035" y="11686404"/>
              <a:ext cx="515895" cy="1071948"/>
            </a:xfrm>
            <a:custGeom>
              <a:avLst/>
              <a:gdLst>
                <a:gd name="T0" fmla="*/ 654 w 737"/>
                <a:gd name="T1" fmla="*/ 1530 h 1531"/>
                <a:gd name="T2" fmla="*/ 81 w 737"/>
                <a:gd name="T3" fmla="*/ 1530 h 1531"/>
                <a:gd name="T4" fmla="*/ 81 w 737"/>
                <a:gd name="T5" fmla="*/ 1530 h 1531"/>
                <a:gd name="T6" fmla="*/ 0 w 737"/>
                <a:gd name="T7" fmla="*/ 1449 h 1531"/>
                <a:gd name="T8" fmla="*/ 0 w 737"/>
                <a:gd name="T9" fmla="*/ 202 h 1531"/>
                <a:gd name="T10" fmla="*/ 0 w 737"/>
                <a:gd name="T11" fmla="*/ 202 h 1531"/>
                <a:gd name="T12" fmla="*/ 202 w 737"/>
                <a:gd name="T13" fmla="*/ 0 h 1531"/>
                <a:gd name="T14" fmla="*/ 533 w 737"/>
                <a:gd name="T15" fmla="*/ 0 h 1531"/>
                <a:gd name="T16" fmla="*/ 533 w 737"/>
                <a:gd name="T17" fmla="*/ 0 h 1531"/>
                <a:gd name="T18" fmla="*/ 736 w 737"/>
                <a:gd name="T19" fmla="*/ 202 h 1531"/>
                <a:gd name="T20" fmla="*/ 736 w 737"/>
                <a:gd name="T21" fmla="*/ 1449 h 1531"/>
                <a:gd name="T22" fmla="*/ 736 w 737"/>
                <a:gd name="T23" fmla="*/ 1449 h 1531"/>
                <a:gd name="T24" fmla="*/ 654 w 737"/>
                <a:gd name="T25" fmla="*/ 1530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7" h="1531">
                  <a:moveTo>
                    <a:pt x="654" y="1530"/>
                  </a:moveTo>
                  <a:lnTo>
                    <a:pt x="81" y="1530"/>
                  </a:lnTo>
                  <a:lnTo>
                    <a:pt x="81" y="1530"/>
                  </a:lnTo>
                  <a:cubicBezTo>
                    <a:pt x="37" y="1530"/>
                    <a:pt x="0" y="1493"/>
                    <a:pt x="0" y="1449"/>
                  </a:cubicBezTo>
                  <a:lnTo>
                    <a:pt x="0" y="202"/>
                  </a:lnTo>
                  <a:lnTo>
                    <a:pt x="0" y="202"/>
                  </a:lnTo>
                  <a:cubicBezTo>
                    <a:pt x="0" y="91"/>
                    <a:pt x="91" y="0"/>
                    <a:pt x="202" y="0"/>
                  </a:cubicBezTo>
                  <a:lnTo>
                    <a:pt x="533" y="0"/>
                  </a:lnTo>
                  <a:lnTo>
                    <a:pt x="533" y="0"/>
                  </a:lnTo>
                  <a:cubicBezTo>
                    <a:pt x="644" y="0"/>
                    <a:pt x="736" y="91"/>
                    <a:pt x="736" y="202"/>
                  </a:cubicBezTo>
                  <a:lnTo>
                    <a:pt x="736" y="1449"/>
                  </a:lnTo>
                  <a:lnTo>
                    <a:pt x="736" y="1449"/>
                  </a:lnTo>
                  <a:cubicBezTo>
                    <a:pt x="736" y="1493"/>
                    <a:pt x="699" y="1530"/>
                    <a:pt x="654" y="153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7A461BFB-469D-D74C-B443-DF6B0572D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1717296"/>
              <a:ext cx="451022" cy="973094"/>
            </a:xfrm>
            <a:custGeom>
              <a:avLst/>
              <a:gdLst>
                <a:gd name="T0" fmla="*/ 0 w 642"/>
                <a:gd name="T1" fmla="*/ 1380 h 1390"/>
                <a:gd name="T2" fmla="*/ 0 w 642"/>
                <a:gd name="T3" fmla="*/ 40 h 1390"/>
                <a:gd name="T4" fmla="*/ 0 w 642"/>
                <a:gd name="T5" fmla="*/ 40 h 1390"/>
                <a:gd name="T6" fmla="*/ 38 w 642"/>
                <a:gd name="T7" fmla="*/ 0 h 1390"/>
                <a:gd name="T8" fmla="*/ 603 w 642"/>
                <a:gd name="T9" fmla="*/ 0 h 1390"/>
                <a:gd name="T10" fmla="*/ 603 w 642"/>
                <a:gd name="T11" fmla="*/ 0 h 1390"/>
                <a:gd name="T12" fmla="*/ 641 w 642"/>
                <a:gd name="T13" fmla="*/ 40 h 1390"/>
                <a:gd name="T14" fmla="*/ 641 w 642"/>
                <a:gd name="T15" fmla="*/ 1380 h 1390"/>
                <a:gd name="T16" fmla="*/ 641 w 642"/>
                <a:gd name="T17" fmla="*/ 1380 h 1390"/>
                <a:gd name="T18" fmla="*/ 633 w 642"/>
                <a:gd name="T19" fmla="*/ 1389 h 1390"/>
                <a:gd name="T20" fmla="*/ 9 w 642"/>
                <a:gd name="T21" fmla="*/ 1389 h 1390"/>
                <a:gd name="T22" fmla="*/ 9 w 642"/>
                <a:gd name="T23" fmla="*/ 1389 h 1390"/>
                <a:gd name="T24" fmla="*/ 0 w 642"/>
                <a:gd name="T25" fmla="*/ 1380 h 1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2" h="1390">
                  <a:moveTo>
                    <a:pt x="0" y="1380"/>
                  </a:moveTo>
                  <a:lnTo>
                    <a:pt x="0" y="40"/>
                  </a:lnTo>
                  <a:lnTo>
                    <a:pt x="0" y="40"/>
                  </a:lnTo>
                  <a:cubicBezTo>
                    <a:pt x="0" y="18"/>
                    <a:pt x="17" y="0"/>
                    <a:pt x="38" y="0"/>
                  </a:cubicBezTo>
                  <a:lnTo>
                    <a:pt x="603" y="0"/>
                  </a:lnTo>
                  <a:lnTo>
                    <a:pt x="603" y="0"/>
                  </a:lnTo>
                  <a:cubicBezTo>
                    <a:pt x="625" y="0"/>
                    <a:pt x="641" y="18"/>
                    <a:pt x="641" y="40"/>
                  </a:cubicBezTo>
                  <a:lnTo>
                    <a:pt x="641" y="1380"/>
                  </a:lnTo>
                  <a:lnTo>
                    <a:pt x="641" y="1380"/>
                  </a:lnTo>
                  <a:cubicBezTo>
                    <a:pt x="641" y="1385"/>
                    <a:pt x="638" y="1389"/>
                    <a:pt x="633" y="1389"/>
                  </a:cubicBezTo>
                  <a:lnTo>
                    <a:pt x="9" y="1389"/>
                  </a:lnTo>
                  <a:lnTo>
                    <a:pt x="9" y="1389"/>
                  </a:lnTo>
                  <a:cubicBezTo>
                    <a:pt x="4" y="1389"/>
                    <a:pt x="0" y="1385"/>
                    <a:pt x="0" y="138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0AAFA804-8CC6-B448-99BC-905E9DF2B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80163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A4627AFB-2DAD-7843-AE74-B38AF0204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6948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EAB78CD2-45D7-9646-B0B7-B84C6C679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0640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D9803A11-C9EC-2744-A67D-B2797AFD90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97202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8D100058-E5D7-0E47-AE05-C941CB33E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7363" y="11742009"/>
              <a:ext cx="77229" cy="105032"/>
            </a:xfrm>
            <a:custGeom>
              <a:avLst/>
              <a:gdLst>
                <a:gd name="T0" fmla="*/ 83 w 109"/>
                <a:gd name="T1" fmla="*/ 149 h 150"/>
                <a:gd name="T2" fmla="*/ 83 w 109"/>
                <a:gd name="T3" fmla="*/ 149 h 150"/>
                <a:gd name="T4" fmla="*/ 57 w 109"/>
                <a:gd name="T5" fmla="*/ 123 h 150"/>
                <a:gd name="T6" fmla="*/ 57 w 109"/>
                <a:gd name="T7" fmla="*/ 123 h 150"/>
                <a:gd name="T8" fmla="*/ 16 w 109"/>
                <a:gd name="T9" fmla="*/ 50 h 150"/>
                <a:gd name="T10" fmla="*/ 16 w 109"/>
                <a:gd name="T11" fmla="*/ 50 h 150"/>
                <a:gd name="T12" fmla="*/ 6 w 109"/>
                <a:gd name="T13" fmla="*/ 16 h 150"/>
                <a:gd name="T14" fmla="*/ 6 w 109"/>
                <a:gd name="T15" fmla="*/ 16 h 150"/>
                <a:gd name="T16" fmla="*/ 42 w 109"/>
                <a:gd name="T17" fmla="*/ 7 h 150"/>
                <a:gd name="T18" fmla="*/ 42 w 109"/>
                <a:gd name="T19" fmla="*/ 7 h 150"/>
                <a:gd name="T20" fmla="*/ 108 w 109"/>
                <a:gd name="T21" fmla="*/ 123 h 150"/>
                <a:gd name="T22" fmla="*/ 108 w 109"/>
                <a:gd name="T23" fmla="*/ 123 h 150"/>
                <a:gd name="T24" fmla="*/ 83 w 109"/>
                <a:gd name="T25" fmla="*/ 14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50">
                  <a:moveTo>
                    <a:pt x="83" y="149"/>
                  </a:moveTo>
                  <a:lnTo>
                    <a:pt x="83" y="149"/>
                  </a:lnTo>
                  <a:cubicBezTo>
                    <a:pt x="69" y="149"/>
                    <a:pt x="57" y="137"/>
                    <a:pt x="57" y="123"/>
                  </a:cubicBezTo>
                  <a:lnTo>
                    <a:pt x="57" y="123"/>
                  </a:lnTo>
                  <a:cubicBezTo>
                    <a:pt x="57" y="93"/>
                    <a:pt x="42" y="66"/>
                    <a:pt x="16" y="50"/>
                  </a:cubicBezTo>
                  <a:lnTo>
                    <a:pt x="16" y="50"/>
                  </a:lnTo>
                  <a:cubicBezTo>
                    <a:pt x="4" y="43"/>
                    <a:pt x="0" y="28"/>
                    <a:pt x="6" y="16"/>
                  </a:cubicBezTo>
                  <a:lnTo>
                    <a:pt x="6" y="16"/>
                  </a:lnTo>
                  <a:cubicBezTo>
                    <a:pt x="13" y="4"/>
                    <a:pt x="29" y="0"/>
                    <a:pt x="42" y="7"/>
                  </a:cubicBezTo>
                  <a:lnTo>
                    <a:pt x="42" y="7"/>
                  </a:lnTo>
                  <a:cubicBezTo>
                    <a:pt x="83" y="31"/>
                    <a:pt x="108" y="75"/>
                    <a:pt x="108" y="123"/>
                  </a:cubicBezTo>
                  <a:lnTo>
                    <a:pt x="108" y="123"/>
                  </a:lnTo>
                  <a:cubicBezTo>
                    <a:pt x="108" y="137"/>
                    <a:pt x="97" y="149"/>
                    <a:pt x="83" y="149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87ED248E-F05D-7D4D-962F-013AD5259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94462" y="11738919"/>
              <a:ext cx="77231" cy="105032"/>
            </a:xfrm>
            <a:custGeom>
              <a:avLst/>
              <a:gdLst>
                <a:gd name="T0" fmla="*/ 26 w 110"/>
                <a:gd name="T1" fmla="*/ 150 h 151"/>
                <a:gd name="T2" fmla="*/ 26 w 110"/>
                <a:gd name="T3" fmla="*/ 150 h 151"/>
                <a:gd name="T4" fmla="*/ 0 w 110"/>
                <a:gd name="T5" fmla="*/ 124 h 151"/>
                <a:gd name="T6" fmla="*/ 0 w 110"/>
                <a:gd name="T7" fmla="*/ 124 h 151"/>
                <a:gd name="T8" fmla="*/ 67 w 110"/>
                <a:gd name="T9" fmla="*/ 8 h 151"/>
                <a:gd name="T10" fmla="*/ 67 w 110"/>
                <a:gd name="T11" fmla="*/ 8 h 151"/>
                <a:gd name="T12" fmla="*/ 102 w 110"/>
                <a:gd name="T13" fmla="*/ 17 h 151"/>
                <a:gd name="T14" fmla="*/ 102 w 110"/>
                <a:gd name="T15" fmla="*/ 17 h 151"/>
                <a:gd name="T16" fmla="*/ 92 w 110"/>
                <a:gd name="T17" fmla="*/ 51 h 151"/>
                <a:gd name="T18" fmla="*/ 92 w 110"/>
                <a:gd name="T19" fmla="*/ 51 h 151"/>
                <a:gd name="T20" fmla="*/ 51 w 110"/>
                <a:gd name="T21" fmla="*/ 124 h 151"/>
                <a:gd name="T22" fmla="*/ 51 w 110"/>
                <a:gd name="T23" fmla="*/ 124 h 151"/>
                <a:gd name="T24" fmla="*/ 26 w 110"/>
                <a:gd name="T25" fmla="*/ 1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151">
                  <a:moveTo>
                    <a:pt x="26" y="150"/>
                  </a:moveTo>
                  <a:lnTo>
                    <a:pt x="26" y="150"/>
                  </a:lnTo>
                  <a:cubicBezTo>
                    <a:pt x="11" y="150"/>
                    <a:pt x="0" y="138"/>
                    <a:pt x="0" y="124"/>
                  </a:cubicBezTo>
                  <a:lnTo>
                    <a:pt x="0" y="124"/>
                  </a:lnTo>
                  <a:cubicBezTo>
                    <a:pt x="0" y="76"/>
                    <a:pt x="26" y="32"/>
                    <a:pt x="67" y="8"/>
                  </a:cubicBezTo>
                  <a:lnTo>
                    <a:pt x="67" y="8"/>
                  </a:lnTo>
                  <a:cubicBezTo>
                    <a:pt x="80" y="0"/>
                    <a:pt x="95" y="4"/>
                    <a:pt x="102" y="17"/>
                  </a:cubicBezTo>
                  <a:lnTo>
                    <a:pt x="102" y="17"/>
                  </a:lnTo>
                  <a:cubicBezTo>
                    <a:pt x="109" y="29"/>
                    <a:pt x="105" y="44"/>
                    <a:pt x="92" y="51"/>
                  </a:cubicBezTo>
                  <a:lnTo>
                    <a:pt x="92" y="51"/>
                  </a:lnTo>
                  <a:cubicBezTo>
                    <a:pt x="67" y="67"/>
                    <a:pt x="51" y="94"/>
                    <a:pt x="51" y="124"/>
                  </a:cubicBezTo>
                  <a:lnTo>
                    <a:pt x="51" y="124"/>
                  </a:lnTo>
                  <a:cubicBezTo>
                    <a:pt x="51" y="138"/>
                    <a:pt x="39" y="150"/>
                    <a:pt x="26" y="15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0AB66054-202A-BF47-9545-1557B84B06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6818" y="12001501"/>
              <a:ext cx="392328" cy="639461"/>
            </a:xfrm>
            <a:custGeom>
              <a:avLst/>
              <a:gdLst>
                <a:gd name="T0" fmla="*/ 38 w 558"/>
                <a:gd name="T1" fmla="*/ 913 h 914"/>
                <a:gd name="T2" fmla="*/ 38 w 558"/>
                <a:gd name="T3" fmla="*/ 913 h 914"/>
                <a:gd name="T4" fmla="*/ 8 w 558"/>
                <a:gd name="T5" fmla="*/ 892 h 914"/>
                <a:gd name="T6" fmla="*/ 8 w 558"/>
                <a:gd name="T7" fmla="*/ 890 h 914"/>
                <a:gd name="T8" fmla="*/ 0 w 558"/>
                <a:gd name="T9" fmla="*/ 833 h 914"/>
                <a:gd name="T10" fmla="*/ 0 w 558"/>
                <a:gd name="T11" fmla="*/ 99 h 914"/>
                <a:gd name="T12" fmla="*/ 0 w 558"/>
                <a:gd name="T13" fmla="*/ 99 h 914"/>
                <a:gd name="T14" fmla="*/ 135 w 558"/>
                <a:gd name="T15" fmla="*/ 0 h 914"/>
                <a:gd name="T16" fmla="*/ 422 w 558"/>
                <a:gd name="T17" fmla="*/ 0 h 914"/>
                <a:gd name="T18" fmla="*/ 422 w 558"/>
                <a:gd name="T19" fmla="*/ 0 h 914"/>
                <a:gd name="T20" fmla="*/ 557 w 558"/>
                <a:gd name="T21" fmla="*/ 99 h 914"/>
                <a:gd name="T22" fmla="*/ 557 w 558"/>
                <a:gd name="T23" fmla="*/ 833 h 914"/>
                <a:gd name="T24" fmla="*/ 549 w 558"/>
                <a:gd name="T25" fmla="*/ 890 h 914"/>
                <a:gd name="T26" fmla="*/ 549 w 558"/>
                <a:gd name="T27" fmla="*/ 892 h 914"/>
                <a:gd name="T28" fmla="*/ 549 w 558"/>
                <a:gd name="T29" fmla="*/ 892 h 914"/>
                <a:gd name="T30" fmla="*/ 519 w 558"/>
                <a:gd name="T31" fmla="*/ 913 h 914"/>
                <a:gd name="T32" fmla="*/ 38 w 558"/>
                <a:gd name="T33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38" y="913"/>
                  </a:moveTo>
                  <a:lnTo>
                    <a:pt x="38" y="913"/>
                  </a:lnTo>
                  <a:cubicBezTo>
                    <a:pt x="22" y="913"/>
                    <a:pt x="8" y="903"/>
                    <a:pt x="8" y="892"/>
                  </a:cubicBezTo>
                  <a:lnTo>
                    <a:pt x="8" y="890"/>
                  </a:lnTo>
                  <a:lnTo>
                    <a:pt x="0" y="833"/>
                  </a:lnTo>
                  <a:lnTo>
                    <a:pt x="0" y="99"/>
                  </a:lnTo>
                  <a:lnTo>
                    <a:pt x="0" y="99"/>
                  </a:lnTo>
                  <a:cubicBezTo>
                    <a:pt x="0" y="45"/>
                    <a:pt x="61" y="0"/>
                    <a:pt x="135" y="0"/>
                  </a:cubicBezTo>
                  <a:lnTo>
                    <a:pt x="422" y="0"/>
                  </a:lnTo>
                  <a:lnTo>
                    <a:pt x="422" y="0"/>
                  </a:lnTo>
                  <a:cubicBezTo>
                    <a:pt x="497" y="0"/>
                    <a:pt x="557" y="45"/>
                    <a:pt x="557" y="99"/>
                  </a:cubicBezTo>
                  <a:lnTo>
                    <a:pt x="557" y="833"/>
                  </a:lnTo>
                  <a:lnTo>
                    <a:pt x="549" y="890"/>
                  </a:lnTo>
                  <a:lnTo>
                    <a:pt x="549" y="892"/>
                  </a:lnTo>
                  <a:lnTo>
                    <a:pt x="549" y="892"/>
                  </a:lnTo>
                  <a:cubicBezTo>
                    <a:pt x="549" y="903"/>
                    <a:pt x="536" y="913"/>
                    <a:pt x="519" y="913"/>
                  </a:cubicBezTo>
                  <a:lnTo>
                    <a:pt x="38" y="913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25DA6A45-7488-1148-98AE-E771464A9E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04526" y="12001501"/>
              <a:ext cx="194620" cy="639461"/>
            </a:xfrm>
            <a:custGeom>
              <a:avLst/>
              <a:gdLst>
                <a:gd name="T0" fmla="*/ 143 w 279"/>
                <a:gd name="T1" fmla="*/ 0 h 914"/>
                <a:gd name="T2" fmla="*/ 0 w 279"/>
                <a:gd name="T3" fmla="*/ 0 h 914"/>
                <a:gd name="T4" fmla="*/ 0 w 279"/>
                <a:gd name="T5" fmla="*/ 913 h 914"/>
                <a:gd name="T6" fmla="*/ 240 w 279"/>
                <a:gd name="T7" fmla="*/ 913 h 914"/>
                <a:gd name="T8" fmla="*/ 240 w 279"/>
                <a:gd name="T9" fmla="*/ 913 h 914"/>
                <a:gd name="T10" fmla="*/ 270 w 279"/>
                <a:gd name="T11" fmla="*/ 892 h 914"/>
                <a:gd name="T12" fmla="*/ 270 w 279"/>
                <a:gd name="T13" fmla="*/ 890 h 914"/>
                <a:gd name="T14" fmla="*/ 278 w 279"/>
                <a:gd name="T15" fmla="*/ 833 h 914"/>
                <a:gd name="T16" fmla="*/ 278 w 279"/>
                <a:gd name="T17" fmla="*/ 99 h 914"/>
                <a:gd name="T18" fmla="*/ 278 w 279"/>
                <a:gd name="T19" fmla="*/ 99 h 914"/>
                <a:gd name="T20" fmla="*/ 143 w 279"/>
                <a:gd name="T21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43" y="0"/>
                  </a:moveTo>
                  <a:lnTo>
                    <a:pt x="0" y="0"/>
                  </a:lnTo>
                  <a:lnTo>
                    <a:pt x="0" y="913"/>
                  </a:lnTo>
                  <a:lnTo>
                    <a:pt x="240" y="913"/>
                  </a:lnTo>
                  <a:lnTo>
                    <a:pt x="240" y="913"/>
                  </a:lnTo>
                  <a:cubicBezTo>
                    <a:pt x="257" y="913"/>
                    <a:pt x="270" y="903"/>
                    <a:pt x="270" y="892"/>
                  </a:cubicBezTo>
                  <a:lnTo>
                    <a:pt x="270" y="890"/>
                  </a:lnTo>
                  <a:lnTo>
                    <a:pt x="278" y="833"/>
                  </a:lnTo>
                  <a:lnTo>
                    <a:pt x="278" y="99"/>
                  </a:lnTo>
                  <a:lnTo>
                    <a:pt x="278" y="99"/>
                  </a:lnTo>
                  <a:cubicBezTo>
                    <a:pt x="278" y="45"/>
                    <a:pt x="218" y="0"/>
                    <a:pt x="143" y="0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E557FAF1-5791-9D4F-A8BA-EA953A19F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6979" y="12171405"/>
              <a:ext cx="315097" cy="315097"/>
            </a:xfrm>
            <a:custGeom>
              <a:avLst/>
              <a:gdLst>
                <a:gd name="T0" fmla="*/ 28 w 449"/>
                <a:gd name="T1" fmla="*/ 0 h 449"/>
                <a:gd name="T2" fmla="*/ 419 w 449"/>
                <a:gd name="T3" fmla="*/ 0 h 449"/>
                <a:gd name="T4" fmla="*/ 419 w 449"/>
                <a:gd name="T5" fmla="*/ 0 h 449"/>
                <a:gd name="T6" fmla="*/ 448 w 449"/>
                <a:gd name="T7" fmla="*/ 28 h 449"/>
                <a:gd name="T8" fmla="*/ 448 w 449"/>
                <a:gd name="T9" fmla="*/ 420 h 449"/>
                <a:gd name="T10" fmla="*/ 448 w 449"/>
                <a:gd name="T11" fmla="*/ 420 h 449"/>
                <a:gd name="T12" fmla="*/ 419 w 449"/>
                <a:gd name="T13" fmla="*/ 448 h 449"/>
                <a:gd name="T14" fmla="*/ 28 w 449"/>
                <a:gd name="T15" fmla="*/ 448 h 449"/>
                <a:gd name="T16" fmla="*/ 28 w 449"/>
                <a:gd name="T17" fmla="*/ 448 h 449"/>
                <a:gd name="T18" fmla="*/ 0 w 449"/>
                <a:gd name="T19" fmla="*/ 420 h 449"/>
                <a:gd name="T20" fmla="*/ 0 w 449"/>
                <a:gd name="T21" fmla="*/ 28 h 449"/>
                <a:gd name="T22" fmla="*/ 0 w 449"/>
                <a:gd name="T23" fmla="*/ 28 h 449"/>
                <a:gd name="T24" fmla="*/ 28 w 449"/>
                <a:gd name="T25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49">
                  <a:moveTo>
                    <a:pt x="28" y="0"/>
                  </a:moveTo>
                  <a:lnTo>
                    <a:pt x="419" y="0"/>
                  </a:lnTo>
                  <a:lnTo>
                    <a:pt x="419" y="0"/>
                  </a:lnTo>
                  <a:cubicBezTo>
                    <a:pt x="435" y="0"/>
                    <a:pt x="448" y="13"/>
                    <a:pt x="448" y="28"/>
                  </a:cubicBezTo>
                  <a:lnTo>
                    <a:pt x="448" y="420"/>
                  </a:lnTo>
                  <a:lnTo>
                    <a:pt x="448" y="420"/>
                  </a:lnTo>
                  <a:cubicBezTo>
                    <a:pt x="448" y="436"/>
                    <a:pt x="435" y="448"/>
                    <a:pt x="419" y="448"/>
                  </a:cubicBezTo>
                  <a:lnTo>
                    <a:pt x="28" y="448"/>
                  </a:lnTo>
                  <a:lnTo>
                    <a:pt x="28" y="448"/>
                  </a:lnTo>
                  <a:cubicBezTo>
                    <a:pt x="13" y="448"/>
                    <a:pt x="0" y="436"/>
                    <a:pt x="0" y="420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3" y="0"/>
                    <a:pt x="28" y="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D68FB21F-E514-E946-9966-A4A9A311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3730" y="12007679"/>
              <a:ext cx="80319" cy="225510"/>
            </a:xfrm>
            <a:custGeom>
              <a:avLst/>
              <a:gdLst>
                <a:gd name="T0" fmla="*/ 86 w 116"/>
                <a:gd name="T1" fmla="*/ 321 h 322"/>
                <a:gd name="T2" fmla="*/ 0 w 116"/>
                <a:gd name="T3" fmla="*/ 8 h 322"/>
                <a:gd name="T4" fmla="*/ 30 w 116"/>
                <a:gd name="T5" fmla="*/ 0 h 322"/>
                <a:gd name="T6" fmla="*/ 115 w 116"/>
                <a:gd name="T7" fmla="*/ 313 h 322"/>
                <a:gd name="T8" fmla="*/ 86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86" y="321"/>
                  </a:moveTo>
                  <a:lnTo>
                    <a:pt x="0" y="8"/>
                  </a:lnTo>
                  <a:lnTo>
                    <a:pt x="30" y="0"/>
                  </a:lnTo>
                  <a:lnTo>
                    <a:pt x="115" y="313"/>
                  </a:lnTo>
                  <a:lnTo>
                    <a:pt x="86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43523492-02A8-A349-B438-FFACB215D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2433987"/>
              <a:ext cx="123568" cy="172995"/>
            </a:xfrm>
            <a:custGeom>
              <a:avLst/>
              <a:gdLst>
                <a:gd name="T0" fmla="*/ 43 w 176"/>
                <a:gd name="T1" fmla="*/ 246 h 247"/>
                <a:gd name="T2" fmla="*/ 0 w 176"/>
                <a:gd name="T3" fmla="*/ 220 h 247"/>
                <a:gd name="T4" fmla="*/ 131 w 176"/>
                <a:gd name="T5" fmla="*/ 0 h 247"/>
                <a:gd name="T6" fmla="*/ 175 w 176"/>
                <a:gd name="T7" fmla="*/ 25 h 247"/>
                <a:gd name="T8" fmla="*/ 43 w 176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7">
                  <a:moveTo>
                    <a:pt x="43" y="246"/>
                  </a:moveTo>
                  <a:lnTo>
                    <a:pt x="0" y="220"/>
                  </a:lnTo>
                  <a:lnTo>
                    <a:pt x="131" y="0"/>
                  </a:lnTo>
                  <a:lnTo>
                    <a:pt x="175" y="25"/>
                  </a:lnTo>
                  <a:lnTo>
                    <a:pt x="43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67F7F77E-9032-AE46-96B0-2E5B5DE8C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21916" y="12007679"/>
              <a:ext cx="80319" cy="225510"/>
            </a:xfrm>
            <a:custGeom>
              <a:avLst/>
              <a:gdLst>
                <a:gd name="T0" fmla="*/ 30 w 116"/>
                <a:gd name="T1" fmla="*/ 321 h 322"/>
                <a:gd name="T2" fmla="*/ 0 w 116"/>
                <a:gd name="T3" fmla="*/ 313 h 322"/>
                <a:gd name="T4" fmla="*/ 86 w 116"/>
                <a:gd name="T5" fmla="*/ 0 h 322"/>
                <a:gd name="T6" fmla="*/ 115 w 116"/>
                <a:gd name="T7" fmla="*/ 8 h 322"/>
                <a:gd name="T8" fmla="*/ 30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30" y="321"/>
                  </a:moveTo>
                  <a:lnTo>
                    <a:pt x="0" y="313"/>
                  </a:lnTo>
                  <a:lnTo>
                    <a:pt x="86" y="0"/>
                  </a:lnTo>
                  <a:lnTo>
                    <a:pt x="115" y="8"/>
                  </a:lnTo>
                  <a:lnTo>
                    <a:pt x="30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a16="http://schemas.microsoft.com/office/drawing/2014/main" id="{DF37ECCF-593D-374A-85EC-68337A9C2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6471" y="12433987"/>
              <a:ext cx="123568" cy="172995"/>
            </a:xfrm>
            <a:custGeom>
              <a:avLst/>
              <a:gdLst>
                <a:gd name="T0" fmla="*/ 131 w 177"/>
                <a:gd name="T1" fmla="*/ 246 h 247"/>
                <a:gd name="T2" fmla="*/ 0 w 177"/>
                <a:gd name="T3" fmla="*/ 25 h 247"/>
                <a:gd name="T4" fmla="*/ 43 w 177"/>
                <a:gd name="T5" fmla="*/ 0 h 247"/>
                <a:gd name="T6" fmla="*/ 176 w 177"/>
                <a:gd name="T7" fmla="*/ 220 h 247"/>
                <a:gd name="T8" fmla="*/ 131 w 177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47">
                  <a:moveTo>
                    <a:pt x="131" y="246"/>
                  </a:moveTo>
                  <a:lnTo>
                    <a:pt x="0" y="25"/>
                  </a:lnTo>
                  <a:lnTo>
                    <a:pt x="43" y="0"/>
                  </a:lnTo>
                  <a:lnTo>
                    <a:pt x="176" y="220"/>
                  </a:lnTo>
                  <a:lnTo>
                    <a:pt x="131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A1A5C402-0245-0841-A81F-F82E783B78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214654"/>
              <a:ext cx="213153" cy="71052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A61EA08C-DE41-ED4A-866A-2DC6C0521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359847"/>
              <a:ext cx="213153" cy="71050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95836" y="4088217"/>
            <a:ext cx="3176718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000" b="1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Children will be able to: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Name major internal body parts (heart, lungs, blood, stomach, intestines, brain);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Understand and explain the simple bodily processes associated with them.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Understand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some of the tasks required to look after a baby;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Explain how to meet the basic needs of a baby, for example, eye contact, cuddling, washing, changing, feeding.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Identify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things they could do as a baby, a toddler and can do now;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Identify the people who help/helped them at those different stages.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Explain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the difference between teasing and bullying;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Give examples of what they can do if they experience or witness bullying</a:t>
            </a: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;</a:t>
            </a:r>
            <a:endParaRPr lang="en-GB" sz="1000" dirty="0">
              <a:solidFill>
                <a:schemeClr val="bg1">
                  <a:lumMod val="50000"/>
                </a:schemeClr>
              </a:solidFill>
              <a:ea typeface="League Spartan" charset="0"/>
              <a:cs typeface="Poppins" pitchFamily="2" charset="77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7164" y="847284"/>
            <a:ext cx="29795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000" b="1" dirty="0" smtClean="0">
                <a:solidFill>
                  <a:schemeClr val="accent1">
                    <a:lumMod val="75000"/>
                  </a:schemeClr>
                </a:solidFill>
                <a:ea typeface="League Spartan" charset="0"/>
                <a:cs typeface="Poppins" pitchFamily="2" charset="77"/>
              </a:rPr>
              <a:t>Children will be able to: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Talk about change in the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environment.</a:t>
            </a:r>
            <a:endParaRPr lang="en-GB" sz="1000" dirty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Describe the changes in babies, young animals and plants as they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grow.</a:t>
            </a:r>
            <a:endParaRPr lang="en-GB" sz="1000" dirty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Broaden their expectations beyond potential stereotypes of what girls and boys like, do or look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like.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Understand that there are changes in nature and humans.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Name the different stages in childhood and growing up.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Understand that babies are made by a man and a woman.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Use the correct vocabulary when naming the different parts of the body.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Know how to keep themselves safe.</a:t>
            </a:r>
          </a:p>
        </p:txBody>
      </p:sp>
      <p:cxnSp>
        <p:nvCxnSpPr>
          <p:cNvPr id="298" name="Straight Arrow Connector 297">
            <a:extLst>
              <a:ext uri="{FF2B5EF4-FFF2-40B4-BE49-F238E27FC236}">
                <a16:creationId xmlns:a16="http://schemas.microsoft.com/office/drawing/2014/main" id="{90D98F44-FA3A-E04C-A96F-BBD9D1B44E13}"/>
              </a:ext>
            </a:extLst>
          </p:cNvPr>
          <p:cNvCxnSpPr>
            <a:cxnSpLocks/>
            <a:stCxn id="293" idx="2"/>
          </p:cNvCxnSpPr>
          <p:nvPr/>
        </p:nvCxnSpPr>
        <p:spPr>
          <a:xfrm flipH="1">
            <a:off x="6976688" y="1867414"/>
            <a:ext cx="2454974" cy="430971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8" name="Picture 1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1993" y="6164359"/>
            <a:ext cx="1130485" cy="587466"/>
          </a:xfrm>
          <a:prstGeom prst="rect">
            <a:avLst/>
          </a:prstGeom>
        </p:spPr>
      </p:pic>
      <p:sp>
        <p:nvSpPr>
          <p:cNvPr id="122" name="TextBox 121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4392436" y="1156271"/>
            <a:ext cx="410535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Growing and Changing</a:t>
            </a:r>
            <a:endParaRPr lang="en-US" sz="30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301135" y="4817246"/>
            <a:ext cx="3176718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Say who they could get help from in a bullying situation.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Explain the difference between a secret and a nice surprise;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Identify situations as being secrets or surprises;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Identify who they can talk to if they feel uncomfortable about any secret they are told, or told to keep.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Identify parts of the body that are private;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Describe ways in which private parts can be kept private;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Identify people they can talk to about their private parts.</a:t>
            </a:r>
          </a:p>
        </p:txBody>
      </p:sp>
      <p:sp>
        <p:nvSpPr>
          <p:cNvPr id="2" name="Rectangle 1"/>
          <p:cNvSpPr/>
          <p:nvPr/>
        </p:nvSpPr>
        <p:spPr>
          <a:xfrm>
            <a:off x="4207797" y="62829"/>
            <a:ext cx="787175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PSHE/RHE Skills Progression </a:t>
            </a:r>
            <a:r>
              <a:rPr lang="en-US" sz="28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Reception </a:t>
            </a:r>
            <a: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&amp; KS1</a:t>
            </a:r>
            <a:b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</a:br>
            <a:r>
              <a:rPr lang="en-GB" sz="1400" b="1" dirty="0">
                <a:solidFill>
                  <a:srgbClr val="0070C0"/>
                </a:solidFill>
                <a:latin typeface="Fira Sans" panose="020B0503050000020004" pitchFamily="34" charset="0"/>
              </a:rPr>
              <a:t>PSHE teaches us to stay happy, healthy and safe</a:t>
            </a:r>
            <a:endParaRPr lang="en-US" sz="28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098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2422</TotalTime>
  <Words>475</Words>
  <Application>Microsoft Office PowerPoint</Application>
  <PresentationFormat>Widescreen</PresentationFormat>
  <Paragraphs>42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Fira Sans</vt:lpstr>
      <vt:lpstr>Fira Sans Light</vt:lpstr>
      <vt:lpstr>League Spartan</vt:lpstr>
      <vt:lpstr>Poppins</vt:lpstr>
      <vt:lpstr>Office Theme</vt:lpstr>
      <vt:lpstr>PowerPoint Presentation</vt:lpstr>
    </vt:vector>
  </TitlesOfParts>
  <Company>The Stanford and Corringham School's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Lee Wells</cp:lastModifiedBy>
  <cp:revision>63</cp:revision>
  <cp:lastPrinted>2019-12-05T11:29:55Z</cp:lastPrinted>
  <dcterms:created xsi:type="dcterms:W3CDTF">2019-11-04T14:10:22Z</dcterms:created>
  <dcterms:modified xsi:type="dcterms:W3CDTF">2023-03-13T10:46:43Z</dcterms:modified>
</cp:coreProperties>
</file>