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479" autoAdjust="0"/>
    <p:restoredTop sz="94660"/>
  </p:normalViewPr>
  <p:slideViewPr>
    <p:cSldViewPr snapToGrid="0">
      <p:cViewPr varScale="1">
        <p:scale>
          <a:sx n="111" d="100"/>
          <a:sy n="111" d="100"/>
        </p:scale>
        <p:origin x="100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E3F4FAE9-0333-4AD3-99D3-50CCE28B7F59}" type="datetimeFigureOut">
              <a:rPr lang="en-GB" smtClean="0"/>
              <a:t>15/03/2023</a:t>
            </a:fld>
            <a:endParaRPr lang="en-GB"/>
          </a:p>
        </p:txBody>
      </p:sp>
      <p:sp>
        <p:nvSpPr>
          <p:cNvPr id="4" name="Slide Image Placeholder 3"/>
          <p:cNvSpPr>
            <a:spLocks noGrp="1" noRot="1" noChangeAspect="1"/>
          </p:cNvSpPr>
          <p:nvPr>
            <p:ph type="sldImg" idx="2"/>
          </p:nvPr>
        </p:nvSpPr>
        <p:spPr>
          <a:xfrm>
            <a:off x="407988" y="1233488"/>
            <a:ext cx="5919787" cy="3330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577" y="4748164"/>
            <a:ext cx="5388610" cy="3884861"/>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9131C61C-B26D-48F5-AB18-88D4C97D27A4}" type="slidenum">
              <a:rPr lang="en-GB" smtClean="0"/>
              <a:t>‹#›</a:t>
            </a:fld>
            <a:endParaRPr lang="en-GB"/>
          </a:p>
        </p:txBody>
      </p:sp>
    </p:spTree>
    <p:extLst>
      <p:ext uri="{BB962C8B-B14F-4D97-AF65-F5344CB8AC3E}">
        <p14:creationId xmlns:p14="http://schemas.microsoft.com/office/powerpoint/2010/main" val="100372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2151DEC-9DFC-624F-84C4-69715C6AF389}"/>
              </a:ext>
            </a:extLst>
          </p:cNvPr>
          <p:cNvSpPr>
            <a:spLocks noGrp="1" noChangeArrowheads="1"/>
          </p:cNvSpPr>
          <p:nvPr>
            <p:ph type="sldNum"/>
          </p:nvPr>
        </p:nvSpPr>
        <p:spPr>
          <a:ln/>
        </p:spPr>
        <p:txBody>
          <a:bodyPr/>
          <a:lstStyle/>
          <a:p>
            <a:fld id="{C6A7D092-7D10-A24B-AE8F-9570198F48A1}" type="slidenum">
              <a:rPr lang="en-US" altLang="en-US"/>
              <a:pPr/>
              <a:t>1</a:t>
            </a:fld>
            <a:endParaRPr lang="en-US" altLang="en-US"/>
          </a:p>
        </p:txBody>
      </p:sp>
      <p:sp>
        <p:nvSpPr>
          <p:cNvPr id="4097" name="Text Box 1">
            <a:extLst>
              <a:ext uri="{FF2B5EF4-FFF2-40B4-BE49-F238E27FC236}">
                <a16:creationId xmlns:a16="http://schemas.microsoft.com/office/drawing/2014/main" id="{804D98B6-9C5E-EA4A-A364-E3858030D8C9}"/>
              </a:ext>
            </a:extLst>
          </p:cNvPr>
          <p:cNvSpPr txBox="1">
            <a:spLocks noGrp="1" noRot="1" noChangeAspect="1" noChangeArrowheads="1"/>
          </p:cNvSpPr>
          <p:nvPr>
            <p:ph type="sldImg"/>
          </p:nvPr>
        </p:nvSpPr>
        <p:spPr bwMode="auto">
          <a:xfrm>
            <a:off x="200025" y="823913"/>
            <a:ext cx="7235825" cy="407035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8" name="Text Box 2">
            <a:extLst>
              <a:ext uri="{FF2B5EF4-FFF2-40B4-BE49-F238E27FC236}">
                <a16:creationId xmlns:a16="http://schemas.microsoft.com/office/drawing/2014/main" id="{35E0305B-720F-784C-B871-A318C13FCBAE}"/>
              </a:ext>
            </a:extLst>
          </p:cNvPr>
          <p:cNvSpPr txBox="1">
            <a:spLocks noGrp="1" noChangeArrowheads="1"/>
          </p:cNvSpPr>
          <p:nvPr>
            <p:ph type="body" idx="1"/>
          </p:nvPr>
        </p:nvSpPr>
        <p:spPr bwMode="auto">
          <a:xfrm>
            <a:off x="764010" y="5154121"/>
            <a:ext cx="6107404" cy="488348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893546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3428675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814684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91617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573506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4C93EDA-4B1C-4730-BA43-C320DCB73F32}" type="datetimeFigureOut">
              <a:rPr lang="en-GB" smtClean="0"/>
              <a:t>15/03/2023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3659375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4C93EDA-4B1C-4730-BA43-C320DCB73F32}" type="datetimeFigureOut">
              <a:rPr lang="en-GB" smtClean="0"/>
              <a:t>15/03/2023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647152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C93EDA-4B1C-4730-BA43-C320DCB73F32}" type="datetimeFigureOut">
              <a:rPr lang="en-GB" smtClean="0"/>
              <a:t>15/03/2023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101023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515464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910460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729592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945358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C93EDA-4B1C-4730-BA43-C320DCB73F32}" type="datetimeFigureOut">
              <a:rPr lang="en-GB" smtClean="0"/>
              <a:t>15/03/2023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E3915-701A-4C8F-BE5C-A37F190083BF}" type="slidenum">
              <a:rPr lang="en-GB" smtClean="0"/>
              <a:t>‹#›</a:t>
            </a:fld>
            <a:endParaRPr lang="en-GB"/>
          </a:p>
        </p:txBody>
      </p:sp>
    </p:spTree>
    <p:extLst>
      <p:ext uri="{BB962C8B-B14F-4D97-AF65-F5344CB8AC3E}">
        <p14:creationId xmlns:p14="http://schemas.microsoft.com/office/powerpoint/2010/main" val="128340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TextBox 98">
            <a:extLst>
              <a:ext uri="{FF2B5EF4-FFF2-40B4-BE49-F238E27FC236}">
                <a16:creationId xmlns:a16="http://schemas.microsoft.com/office/drawing/2014/main" id="{44BA6416-F6CC-104C-9C63-9B9CBBA8CA02}"/>
              </a:ext>
            </a:extLst>
          </p:cNvPr>
          <p:cNvSpPr txBox="1"/>
          <p:nvPr/>
        </p:nvSpPr>
        <p:spPr>
          <a:xfrm>
            <a:off x="4316003" y="94921"/>
            <a:ext cx="7236276" cy="1384995"/>
          </a:xfrm>
          <a:prstGeom prst="rect">
            <a:avLst/>
          </a:prstGeom>
          <a:noFill/>
        </p:spPr>
        <p:txBody>
          <a:bodyPr wrap="none" rtlCol="0">
            <a:spAutoFit/>
          </a:bodyPr>
          <a:lstStyle/>
          <a:p>
            <a:pPr algn="ctr"/>
            <a:r>
              <a:rPr lang="en-US" sz="3000" b="1" dirty="0" smtClean="0">
                <a:solidFill>
                  <a:srgbClr val="0070C0"/>
                </a:solidFill>
                <a:latin typeface="Fira Sans" panose="020B0503050000020004" pitchFamily="34" charset="0"/>
              </a:rPr>
              <a:t>Maths </a:t>
            </a:r>
            <a:r>
              <a:rPr lang="en-US" sz="3000" b="1" dirty="0">
                <a:solidFill>
                  <a:srgbClr val="0070C0"/>
                </a:solidFill>
                <a:latin typeface="Fira Sans" panose="020B0503050000020004" pitchFamily="34" charset="0"/>
              </a:rPr>
              <a:t>Skills Progression Reception &amp; </a:t>
            </a:r>
            <a:r>
              <a:rPr lang="en-US" sz="3000" b="1" dirty="0" smtClean="0">
                <a:solidFill>
                  <a:srgbClr val="0070C0"/>
                </a:solidFill>
                <a:latin typeface="Fira Sans" panose="020B0503050000020004" pitchFamily="34" charset="0"/>
              </a:rPr>
              <a:t>KS1</a:t>
            </a:r>
          </a:p>
          <a:p>
            <a:pPr algn="ctr"/>
            <a:r>
              <a:rPr lang="en-GB" sz="2400" dirty="0">
                <a:solidFill>
                  <a:srgbClr val="0070C0"/>
                </a:solidFill>
                <a:latin typeface="Fira Sans" panose="020B0503050000020004" pitchFamily="34" charset="0"/>
              </a:rPr>
              <a:t>Math teaches us about numbers and shape</a:t>
            </a:r>
          </a:p>
          <a:p>
            <a:pPr algn="ctr"/>
            <a:endParaRPr lang="en-US" sz="3000" b="1" dirty="0">
              <a:solidFill>
                <a:srgbClr val="0070C0"/>
              </a:solidFill>
              <a:latin typeface="Fira Sans" panose="020B0503050000020004" pitchFamily="34" charset="0"/>
            </a:endParaRPr>
          </a:p>
        </p:txBody>
      </p:sp>
      <p:grpSp>
        <p:nvGrpSpPr>
          <p:cNvPr id="24" name="Group 23">
            <a:extLst>
              <a:ext uri="{FF2B5EF4-FFF2-40B4-BE49-F238E27FC236}">
                <a16:creationId xmlns:a16="http://schemas.microsoft.com/office/drawing/2014/main" id="{5462F81D-5CBD-E34A-AF48-778EE5C56DCF}"/>
              </a:ext>
            </a:extLst>
          </p:cNvPr>
          <p:cNvGrpSpPr/>
          <p:nvPr/>
        </p:nvGrpSpPr>
        <p:grpSpPr>
          <a:xfrm>
            <a:off x="3133540" y="0"/>
            <a:ext cx="4525662" cy="6858000"/>
            <a:chOff x="6263905" y="0"/>
            <a:chExt cx="9051323" cy="13716000"/>
          </a:xfrm>
        </p:grpSpPr>
        <p:sp>
          <p:nvSpPr>
            <p:cNvPr id="185" name="Freeform 1">
              <a:extLst>
                <a:ext uri="{FF2B5EF4-FFF2-40B4-BE49-F238E27FC236}">
                  <a16:creationId xmlns:a16="http://schemas.microsoft.com/office/drawing/2014/main" id="{28330879-8C3A-044D-BA38-5E9BA47A15BA}"/>
                </a:ext>
              </a:extLst>
            </p:cNvPr>
            <p:cNvSpPr>
              <a:spLocks noChangeArrowheads="1"/>
            </p:cNvSpPr>
            <p:nvPr/>
          </p:nvSpPr>
          <p:spPr bwMode="auto">
            <a:xfrm>
              <a:off x="6263905" y="0"/>
              <a:ext cx="9051323" cy="13716000"/>
            </a:xfrm>
            <a:custGeom>
              <a:avLst/>
              <a:gdLst>
                <a:gd name="T0" fmla="*/ 9787 w 12920"/>
                <a:gd name="T1" fmla="*/ 19577 h 19578"/>
                <a:gd name="T2" fmla="*/ 9787 w 12920"/>
                <a:gd name="T3" fmla="*/ 9515 h 19578"/>
                <a:gd name="T4" fmla="*/ 9787 w 12920"/>
                <a:gd name="T5" fmla="*/ 9515 h 19578"/>
                <a:gd name="T6" fmla="*/ 8930 w 12920"/>
                <a:gd name="T7" fmla="*/ 8658 h 19578"/>
                <a:gd name="T8" fmla="*/ 8930 w 12920"/>
                <a:gd name="T9" fmla="*/ 8658 h 19578"/>
                <a:gd name="T10" fmla="*/ 8073 w 12920"/>
                <a:gd name="T11" fmla="*/ 9515 h 19578"/>
                <a:gd name="T12" fmla="*/ 8073 w 12920"/>
                <a:gd name="T13" fmla="*/ 9949 h 19578"/>
                <a:gd name="T14" fmla="*/ 8073 w 12920"/>
                <a:gd name="T15" fmla="*/ 9949 h 19578"/>
                <a:gd name="T16" fmla="*/ 4084 w 12920"/>
                <a:gd name="T17" fmla="*/ 13938 h 19578"/>
                <a:gd name="T18" fmla="*/ 3989 w 12920"/>
                <a:gd name="T19" fmla="*/ 13938 h 19578"/>
                <a:gd name="T20" fmla="*/ 3989 w 12920"/>
                <a:gd name="T21" fmla="*/ 13938 h 19578"/>
                <a:gd name="T22" fmla="*/ 0 w 12920"/>
                <a:gd name="T23" fmla="*/ 9949 h 19578"/>
                <a:gd name="T24" fmla="*/ 0 w 12920"/>
                <a:gd name="T25" fmla="*/ 0 h 19578"/>
                <a:gd name="T26" fmla="*/ 3133 w 12920"/>
                <a:gd name="T27" fmla="*/ 0 h 19578"/>
                <a:gd name="T28" fmla="*/ 3133 w 12920"/>
                <a:gd name="T29" fmla="*/ 9949 h 19578"/>
                <a:gd name="T30" fmla="*/ 3133 w 12920"/>
                <a:gd name="T31" fmla="*/ 9949 h 19578"/>
                <a:gd name="T32" fmla="*/ 3989 w 12920"/>
                <a:gd name="T33" fmla="*/ 10805 h 19578"/>
                <a:gd name="T34" fmla="*/ 4084 w 12920"/>
                <a:gd name="T35" fmla="*/ 10805 h 19578"/>
                <a:gd name="T36" fmla="*/ 4084 w 12920"/>
                <a:gd name="T37" fmla="*/ 10805 h 19578"/>
                <a:gd name="T38" fmla="*/ 4940 w 12920"/>
                <a:gd name="T39" fmla="*/ 9949 h 19578"/>
                <a:gd name="T40" fmla="*/ 4940 w 12920"/>
                <a:gd name="T41" fmla="*/ 9515 h 19578"/>
                <a:gd name="T42" fmla="*/ 4940 w 12920"/>
                <a:gd name="T43" fmla="*/ 9515 h 19578"/>
                <a:gd name="T44" fmla="*/ 8930 w 12920"/>
                <a:gd name="T45" fmla="*/ 5526 h 19578"/>
                <a:gd name="T46" fmla="*/ 8930 w 12920"/>
                <a:gd name="T47" fmla="*/ 5526 h 19578"/>
                <a:gd name="T48" fmla="*/ 12919 w 12920"/>
                <a:gd name="T49" fmla="*/ 9515 h 19578"/>
                <a:gd name="T50" fmla="*/ 12919 w 12920"/>
                <a:gd name="T51" fmla="*/ 19577 h 19578"/>
                <a:gd name="T52" fmla="*/ 9787 w 12920"/>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920" h="19578">
                  <a:moveTo>
                    <a:pt x="9787" y="19577"/>
                  </a:moveTo>
                  <a:lnTo>
                    <a:pt x="9787" y="9515"/>
                  </a:lnTo>
                  <a:lnTo>
                    <a:pt x="9787" y="9515"/>
                  </a:lnTo>
                  <a:cubicBezTo>
                    <a:pt x="9787" y="9043"/>
                    <a:pt x="9402" y="8658"/>
                    <a:pt x="8930" y="8658"/>
                  </a:cubicBezTo>
                  <a:lnTo>
                    <a:pt x="8930" y="8658"/>
                  </a:lnTo>
                  <a:cubicBezTo>
                    <a:pt x="8457" y="8658"/>
                    <a:pt x="8073" y="9043"/>
                    <a:pt x="8073" y="9515"/>
                  </a:cubicBezTo>
                  <a:lnTo>
                    <a:pt x="8073" y="9949"/>
                  </a:lnTo>
                  <a:lnTo>
                    <a:pt x="8073" y="9949"/>
                  </a:lnTo>
                  <a:cubicBezTo>
                    <a:pt x="8073" y="12149"/>
                    <a:pt x="6283" y="13938"/>
                    <a:pt x="4084" y="13938"/>
                  </a:cubicBezTo>
                  <a:lnTo>
                    <a:pt x="3989" y="13938"/>
                  </a:lnTo>
                  <a:lnTo>
                    <a:pt x="3989" y="13938"/>
                  </a:lnTo>
                  <a:cubicBezTo>
                    <a:pt x="1790" y="13938"/>
                    <a:pt x="0" y="12149"/>
                    <a:pt x="0" y="9949"/>
                  </a:cubicBezTo>
                  <a:lnTo>
                    <a:pt x="0" y="0"/>
                  </a:lnTo>
                  <a:lnTo>
                    <a:pt x="3133" y="0"/>
                  </a:lnTo>
                  <a:lnTo>
                    <a:pt x="3133" y="9949"/>
                  </a:lnTo>
                  <a:lnTo>
                    <a:pt x="3133" y="9949"/>
                  </a:lnTo>
                  <a:cubicBezTo>
                    <a:pt x="3133" y="10421"/>
                    <a:pt x="3517" y="10805"/>
                    <a:pt x="3989" y="10805"/>
                  </a:cubicBezTo>
                  <a:lnTo>
                    <a:pt x="4084" y="10805"/>
                  </a:lnTo>
                  <a:lnTo>
                    <a:pt x="4084" y="10805"/>
                  </a:lnTo>
                  <a:cubicBezTo>
                    <a:pt x="4556" y="10805"/>
                    <a:pt x="4940" y="10421"/>
                    <a:pt x="4940" y="9949"/>
                  </a:cubicBezTo>
                  <a:lnTo>
                    <a:pt x="4940" y="9515"/>
                  </a:lnTo>
                  <a:lnTo>
                    <a:pt x="4940" y="9515"/>
                  </a:lnTo>
                  <a:cubicBezTo>
                    <a:pt x="4940" y="7316"/>
                    <a:pt x="6730" y="5526"/>
                    <a:pt x="8930" y="5526"/>
                  </a:cubicBezTo>
                  <a:lnTo>
                    <a:pt x="8930" y="5526"/>
                  </a:lnTo>
                  <a:cubicBezTo>
                    <a:pt x="11130" y="5526"/>
                    <a:pt x="12919" y="7316"/>
                    <a:pt x="12919" y="9515"/>
                  </a:cubicBezTo>
                  <a:lnTo>
                    <a:pt x="12919" y="19577"/>
                  </a:lnTo>
                  <a:lnTo>
                    <a:pt x="9787" y="19577"/>
                  </a:lnTo>
                </a:path>
              </a:pathLst>
            </a:custGeom>
            <a:solidFill>
              <a:srgbClr val="CEE3AB"/>
            </a:solidFill>
            <a:ln w="9525" cap="flat">
              <a:solidFill>
                <a:srgbClr val="808080"/>
              </a:solid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186" name="Freeform 2">
              <a:extLst>
                <a:ext uri="{FF2B5EF4-FFF2-40B4-BE49-F238E27FC236}">
                  <a16:creationId xmlns:a16="http://schemas.microsoft.com/office/drawing/2014/main" id="{25423859-04CF-314B-98A7-7C9C09525A0D}"/>
                </a:ext>
              </a:extLst>
            </p:cNvPr>
            <p:cNvSpPr>
              <a:spLocks noChangeArrowheads="1"/>
            </p:cNvSpPr>
            <p:nvPr/>
          </p:nvSpPr>
          <p:spPr bwMode="auto">
            <a:xfrm>
              <a:off x="6402918" y="0"/>
              <a:ext cx="8776386" cy="13716000"/>
            </a:xfrm>
            <a:custGeom>
              <a:avLst/>
              <a:gdLst>
                <a:gd name="T0" fmla="*/ 9786 w 12528"/>
                <a:gd name="T1" fmla="*/ 19577 h 19578"/>
                <a:gd name="T2" fmla="*/ 9786 w 12528"/>
                <a:gd name="T3" fmla="*/ 9515 h 19578"/>
                <a:gd name="T4" fmla="*/ 9786 w 12528"/>
                <a:gd name="T5" fmla="*/ 9515 h 19578"/>
                <a:gd name="T6" fmla="*/ 8734 w 12528"/>
                <a:gd name="T7" fmla="*/ 8463 h 19578"/>
                <a:gd name="T8" fmla="*/ 8734 w 12528"/>
                <a:gd name="T9" fmla="*/ 8463 h 19578"/>
                <a:gd name="T10" fmla="*/ 7681 w 12528"/>
                <a:gd name="T11" fmla="*/ 9515 h 19578"/>
                <a:gd name="T12" fmla="*/ 7681 w 12528"/>
                <a:gd name="T13" fmla="*/ 9949 h 19578"/>
                <a:gd name="T14" fmla="*/ 7681 w 12528"/>
                <a:gd name="T15" fmla="*/ 9949 h 19578"/>
                <a:gd name="T16" fmla="*/ 3888 w 12528"/>
                <a:gd name="T17" fmla="*/ 13742 h 19578"/>
                <a:gd name="T18" fmla="*/ 3793 w 12528"/>
                <a:gd name="T19" fmla="*/ 13742 h 19578"/>
                <a:gd name="T20" fmla="*/ 3793 w 12528"/>
                <a:gd name="T21" fmla="*/ 13742 h 19578"/>
                <a:gd name="T22" fmla="*/ 0 w 12528"/>
                <a:gd name="T23" fmla="*/ 9949 h 19578"/>
                <a:gd name="T24" fmla="*/ 0 w 12528"/>
                <a:gd name="T25" fmla="*/ 0 h 19578"/>
                <a:gd name="T26" fmla="*/ 2741 w 12528"/>
                <a:gd name="T27" fmla="*/ 0 h 19578"/>
                <a:gd name="T28" fmla="*/ 2741 w 12528"/>
                <a:gd name="T29" fmla="*/ 9949 h 19578"/>
                <a:gd name="T30" fmla="*/ 2741 w 12528"/>
                <a:gd name="T31" fmla="*/ 9949 h 19578"/>
                <a:gd name="T32" fmla="*/ 3793 w 12528"/>
                <a:gd name="T33" fmla="*/ 11002 h 19578"/>
                <a:gd name="T34" fmla="*/ 3888 w 12528"/>
                <a:gd name="T35" fmla="*/ 11002 h 19578"/>
                <a:gd name="T36" fmla="*/ 3888 w 12528"/>
                <a:gd name="T37" fmla="*/ 11002 h 19578"/>
                <a:gd name="T38" fmla="*/ 4940 w 12528"/>
                <a:gd name="T39" fmla="*/ 9949 h 19578"/>
                <a:gd name="T40" fmla="*/ 4940 w 12528"/>
                <a:gd name="T41" fmla="*/ 9515 h 19578"/>
                <a:gd name="T42" fmla="*/ 4940 w 12528"/>
                <a:gd name="T43" fmla="*/ 9515 h 19578"/>
                <a:gd name="T44" fmla="*/ 8734 w 12528"/>
                <a:gd name="T45" fmla="*/ 5722 h 19578"/>
                <a:gd name="T46" fmla="*/ 8734 w 12528"/>
                <a:gd name="T47" fmla="*/ 5722 h 19578"/>
                <a:gd name="T48" fmla="*/ 12527 w 12528"/>
                <a:gd name="T49" fmla="*/ 9515 h 19578"/>
                <a:gd name="T50" fmla="*/ 12527 w 12528"/>
                <a:gd name="T51" fmla="*/ 19577 h 19578"/>
                <a:gd name="T52" fmla="*/ 9786 w 12528"/>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28" h="19578">
                  <a:moveTo>
                    <a:pt x="9786" y="19577"/>
                  </a:moveTo>
                  <a:lnTo>
                    <a:pt x="9786" y="9515"/>
                  </a:lnTo>
                  <a:lnTo>
                    <a:pt x="9786" y="9515"/>
                  </a:lnTo>
                  <a:cubicBezTo>
                    <a:pt x="9786" y="8935"/>
                    <a:pt x="9314" y="8463"/>
                    <a:pt x="8734" y="8463"/>
                  </a:cubicBezTo>
                  <a:lnTo>
                    <a:pt x="8734" y="8463"/>
                  </a:lnTo>
                  <a:cubicBezTo>
                    <a:pt x="8153" y="8463"/>
                    <a:pt x="7681" y="8935"/>
                    <a:pt x="7681" y="9515"/>
                  </a:cubicBezTo>
                  <a:lnTo>
                    <a:pt x="7681" y="9949"/>
                  </a:lnTo>
                  <a:lnTo>
                    <a:pt x="7681" y="9949"/>
                  </a:lnTo>
                  <a:cubicBezTo>
                    <a:pt x="7681" y="12040"/>
                    <a:pt x="5979" y="13742"/>
                    <a:pt x="3888" y="13742"/>
                  </a:cubicBezTo>
                  <a:lnTo>
                    <a:pt x="3793" y="13742"/>
                  </a:lnTo>
                  <a:lnTo>
                    <a:pt x="3793" y="13742"/>
                  </a:lnTo>
                  <a:cubicBezTo>
                    <a:pt x="1702" y="13742"/>
                    <a:pt x="0" y="12040"/>
                    <a:pt x="0" y="9949"/>
                  </a:cubicBezTo>
                  <a:lnTo>
                    <a:pt x="0" y="0"/>
                  </a:lnTo>
                  <a:lnTo>
                    <a:pt x="2741" y="0"/>
                  </a:lnTo>
                  <a:lnTo>
                    <a:pt x="2741" y="9949"/>
                  </a:lnTo>
                  <a:lnTo>
                    <a:pt x="2741" y="9949"/>
                  </a:lnTo>
                  <a:cubicBezTo>
                    <a:pt x="2741" y="10529"/>
                    <a:pt x="3213" y="11002"/>
                    <a:pt x="3793" y="11002"/>
                  </a:cubicBezTo>
                  <a:lnTo>
                    <a:pt x="3888" y="11002"/>
                  </a:lnTo>
                  <a:lnTo>
                    <a:pt x="3888" y="11002"/>
                  </a:lnTo>
                  <a:cubicBezTo>
                    <a:pt x="4468" y="11002"/>
                    <a:pt x="4940" y="10529"/>
                    <a:pt x="4940" y="9949"/>
                  </a:cubicBezTo>
                  <a:lnTo>
                    <a:pt x="4940" y="9515"/>
                  </a:lnTo>
                  <a:lnTo>
                    <a:pt x="4940" y="9515"/>
                  </a:lnTo>
                  <a:cubicBezTo>
                    <a:pt x="4940" y="7424"/>
                    <a:pt x="6642" y="5722"/>
                    <a:pt x="8734" y="5722"/>
                  </a:cubicBezTo>
                  <a:lnTo>
                    <a:pt x="8734" y="5722"/>
                  </a:lnTo>
                  <a:cubicBezTo>
                    <a:pt x="10825" y="5722"/>
                    <a:pt x="12527" y="7424"/>
                    <a:pt x="12527" y="9515"/>
                  </a:cubicBezTo>
                  <a:lnTo>
                    <a:pt x="12527" y="19577"/>
                  </a:lnTo>
                  <a:lnTo>
                    <a:pt x="9786" y="19577"/>
                  </a:lnTo>
                </a:path>
              </a:pathLst>
            </a:custGeom>
            <a:solidFill>
              <a:schemeClr val="accent6">
                <a:lumMod val="60000"/>
                <a:lumOff val="4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7" name="Freeform 3">
              <a:extLst>
                <a:ext uri="{FF2B5EF4-FFF2-40B4-BE49-F238E27FC236}">
                  <a16:creationId xmlns:a16="http://schemas.microsoft.com/office/drawing/2014/main" id="{669D8999-E7D3-9F48-8926-799757FF78D9}"/>
                </a:ext>
              </a:extLst>
            </p:cNvPr>
            <p:cNvSpPr>
              <a:spLocks noChangeArrowheads="1"/>
            </p:cNvSpPr>
            <p:nvPr/>
          </p:nvSpPr>
          <p:spPr bwMode="auto">
            <a:xfrm>
              <a:off x="6538842" y="0"/>
              <a:ext cx="8501447" cy="13716000"/>
            </a:xfrm>
            <a:custGeom>
              <a:avLst/>
              <a:gdLst>
                <a:gd name="T0" fmla="*/ 12136 w 12137"/>
                <a:gd name="T1" fmla="*/ 19577 h 19578"/>
                <a:gd name="T2" fmla="*/ 9787 w 12137"/>
                <a:gd name="T3" fmla="*/ 19577 h 19578"/>
                <a:gd name="T4" fmla="*/ 9787 w 12137"/>
                <a:gd name="T5" fmla="*/ 9515 h 19578"/>
                <a:gd name="T6" fmla="*/ 9787 w 12137"/>
                <a:gd name="T7" fmla="*/ 9515 h 19578"/>
                <a:gd name="T8" fmla="*/ 8538 w 12137"/>
                <a:gd name="T9" fmla="*/ 8267 h 19578"/>
                <a:gd name="T10" fmla="*/ 8538 w 12137"/>
                <a:gd name="T11" fmla="*/ 8267 h 19578"/>
                <a:gd name="T12" fmla="*/ 7289 w 12137"/>
                <a:gd name="T13" fmla="*/ 9515 h 19578"/>
                <a:gd name="T14" fmla="*/ 7289 w 12137"/>
                <a:gd name="T15" fmla="*/ 9949 h 19578"/>
                <a:gd name="T16" fmla="*/ 7289 w 12137"/>
                <a:gd name="T17" fmla="*/ 9949 h 19578"/>
                <a:gd name="T18" fmla="*/ 3692 w 12137"/>
                <a:gd name="T19" fmla="*/ 13546 h 19578"/>
                <a:gd name="T20" fmla="*/ 3597 w 12137"/>
                <a:gd name="T21" fmla="*/ 13546 h 19578"/>
                <a:gd name="T22" fmla="*/ 3597 w 12137"/>
                <a:gd name="T23" fmla="*/ 13546 h 19578"/>
                <a:gd name="T24" fmla="*/ 0 w 12137"/>
                <a:gd name="T25" fmla="*/ 9949 h 19578"/>
                <a:gd name="T26" fmla="*/ 0 w 12137"/>
                <a:gd name="T27" fmla="*/ 0 h 19578"/>
                <a:gd name="T28" fmla="*/ 2349 w 12137"/>
                <a:gd name="T29" fmla="*/ 0 h 19578"/>
                <a:gd name="T30" fmla="*/ 2349 w 12137"/>
                <a:gd name="T31" fmla="*/ 9949 h 19578"/>
                <a:gd name="T32" fmla="*/ 2349 w 12137"/>
                <a:gd name="T33" fmla="*/ 9949 h 19578"/>
                <a:gd name="T34" fmla="*/ 3597 w 12137"/>
                <a:gd name="T35" fmla="*/ 11197 h 19578"/>
                <a:gd name="T36" fmla="*/ 3692 w 12137"/>
                <a:gd name="T37" fmla="*/ 11197 h 19578"/>
                <a:gd name="T38" fmla="*/ 3692 w 12137"/>
                <a:gd name="T39" fmla="*/ 11197 h 19578"/>
                <a:gd name="T40" fmla="*/ 4940 w 12137"/>
                <a:gd name="T41" fmla="*/ 9949 h 19578"/>
                <a:gd name="T42" fmla="*/ 4940 w 12137"/>
                <a:gd name="T43" fmla="*/ 9515 h 19578"/>
                <a:gd name="T44" fmla="*/ 4940 w 12137"/>
                <a:gd name="T45" fmla="*/ 9515 h 19578"/>
                <a:gd name="T46" fmla="*/ 8538 w 12137"/>
                <a:gd name="T47" fmla="*/ 5918 h 19578"/>
                <a:gd name="T48" fmla="*/ 8538 w 12137"/>
                <a:gd name="T49" fmla="*/ 5918 h 19578"/>
                <a:gd name="T50" fmla="*/ 12136 w 12137"/>
                <a:gd name="T51" fmla="*/ 9515 h 19578"/>
                <a:gd name="T52" fmla="*/ 12136 w 12137"/>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137" h="19578">
                  <a:moveTo>
                    <a:pt x="12136" y="19577"/>
                  </a:moveTo>
                  <a:lnTo>
                    <a:pt x="9787" y="19577"/>
                  </a:lnTo>
                  <a:lnTo>
                    <a:pt x="9787" y="9515"/>
                  </a:lnTo>
                  <a:lnTo>
                    <a:pt x="9787" y="9515"/>
                  </a:lnTo>
                  <a:cubicBezTo>
                    <a:pt x="9787" y="8827"/>
                    <a:pt x="9226" y="8267"/>
                    <a:pt x="8538" y="8267"/>
                  </a:cubicBezTo>
                  <a:lnTo>
                    <a:pt x="8538" y="8267"/>
                  </a:lnTo>
                  <a:cubicBezTo>
                    <a:pt x="7850" y="8267"/>
                    <a:pt x="7289" y="8827"/>
                    <a:pt x="7289" y="9515"/>
                  </a:cubicBezTo>
                  <a:lnTo>
                    <a:pt x="7289" y="9949"/>
                  </a:lnTo>
                  <a:lnTo>
                    <a:pt x="7289" y="9949"/>
                  </a:lnTo>
                  <a:cubicBezTo>
                    <a:pt x="7289" y="11933"/>
                    <a:pt x="5676" y="13546"/>
                    <a:pt x="3692" y="13546"/>
                  </a:cubicBezTo>
                  <a:lnTo>
                    <a:pt x="3597" y="13546"/>
                  </a:lnTo>
                  <a:lnTo>
                    <a:pt x="3597" y="13546"/>
                  </a:lnTo>
                  <a:cubicBezTo>
                    <a:pt x="1614" y="13546"/>
                    <a:pt x="0" y="11933"/>
                    <a:pt x="0" y="9949"/>
                  </a:cubicBezTo>
                  <a:lnTo>
                    <a:pt x="0" y="0"/>
                  </a:lnTo>
                  <a:lnTo>
                    <a:pt x="2349" y="0"/>
                  </a:lnTo>
                  <a:lnTo>
                    <a:pt x="2349" y="9949"/>
                  </a:lnTo>
                  <a:lnTo>
                    <a:pt x="2349" y="9949"/>
                  </a:lnTo>
                  <a:cubicBezTo>
                    <a:pt x="2349" y="10637"/>
                    <a:pt x="2909" y="11197"/>
                    <a:pt x="3597" y="11197"/>
                  </a:cubicBezTo>
                  <a:lnTo>
                    <a:pt x="3692" y="11197"/>
                  </a:lnTo>
                  <a:lnTo>
                    <a:pt x="3692" y="11197"/>
                  </a:lnTo>
                  <a:cubicBezTo>
                    <a:pt x="4380" y="11197"/>
                    <a:pt x="4940" y="10637"/>
                    <a:pt x="4940" y="9949"/>
                  </a:cubicBezTo>
                  <a:lnTo>
                    <a:pt x="4940" y="9515"/>
                  </a:lnTo>
                  <a:lnTo>
                    <a:pt x="4940" y="9515"/>
                  </a:lnTo>
                  <a:cubicBezTo>
                    <a:pt x="4940" y="7531"/>
                    <a:pt x="6554" y="5918"/>
                    <a:pt x="8538" y="5918"/>
                  </a:cubicBezTo>
                  <a:lnTo>
                    <a:pt x="8538" y="5918"/>
                  </a:lnTo>
                  <a:cubicBezTo>
                    <a:pt x="10522" y="5918"/>
                    <a:pt x="12136" y="7531"/>
                    <a:pt x="12136" y="9515"/>
                  </a:cubicBezTo>
                  <a:lnTo>
                    <a:pt x="12136" y="19577"/>
                  </a:lnTo>
                </a:path>
              </a:pathLst>
            </a:custGeom>
            <a:solidFill>
              <a:schemeClr val="accent6">
                <a:lumMod val="5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8" name="Freeform 4">
              <a:extLst>
                <a:ext uri="{FF2B5EF4-FFF2-40B4-BE49-F238E27FC236}">
                  <a16:creationId xmlns:a16="http://schemas.microsoft.com/office/drawing/2014/main" id="{C1D77E45-35B5-4B41-9113-C33F0194879A}"/>
                </a:ext>
              </a:extLst>
            </p:cNvPr>
            <p:cNvSpPr>
              <a:spLocks noChangeArrowheads="1"/>
            </p:cNvSpPr>
            <p:nvPr/>
          </p:nvSpPr>
          <p:spPr bwMode="auto">
            <a:xfrm>
              <a:off x="6677856" y="0"/>
              <a:ext cx="8226509" cy="13716000"/>
            </a:xfrm>
            <a:custGeom>
              <a:avLst/>
              <a:gdLst>
                <a:gd name="T0" fmla="*/ 9786 w 11745"/>
                <a:gd name="T1" fmla="*/ 19577 h 19578"/>
                <a:gd name="T2" fmla="*/ 9786 w 11745"/>
                <a:gd name="T3" fmla="*/ 9515 h 19578"/>
                <a:gd name="T4" fmla="*/ 9786 w 11745"/>
                <a:gd name="T5" fmla="*/ 9515 h 19578"/>
                <a:gd name="T6" fmla="*/ 8342 w 11745"/>
                <a:gd name="T7" fmla="*/ 8071 h 19578"/>
                <a:gd name="T8" fmla="*/ 8342 w 11745"/>
                <a:gd name="T9" fmla="*/ 8071 h 19578"/>
                <a:gd name="T10" fmla="*/ 6897 w 11745"/>
                <a:gd name="T11" fmla="*/ 9515 h 19578"/>
                <a:gd name="T12" fmla="*/ 6897 w 11745"/>
                <a:gd name="T13" fmla="*/ 9949 h 19578"/>
                <a:gd name="T14" fmla="*/ 6897 w 11745"/>
                <a:gd name="T15" fmla="*/ 9949 h 19578"/>
                <a:gd name="T16" fmla="*/ 3496 w 11745"/>
                <a:gd name="T17" fmla="*/ 13351 h 19578"/>
                <a:gd name="T18" fmla="*/ 3401 w 11745"/>
                <a:gd name="T19" fmla="*/ 13351 h 19578"/>
                <a:gd name="T20" fmla="*/ 3401 w 11745"/>
                <a:gd name="T21" fmla="*/ 13351 h 19578"/>
                <a:gd name="T22" fmla="*/ 0 w 11745"/>
                <a:gd name="T23" fmla="*/ 9949 h 19578"/>
                <a:gd name="T24" fmla="*/ 0 w 11745"/>
                <a:gd name="T25" fmla="*/ 0 h 19578"/>
                <a:gd name="T26" fmla="*/ 1957 w 11745"/>
                <a:gd name="T27" fmla="*/ 0 h 19578"/>
                <a:gd name="T28" fmla="*/ 1957 w 11745"/>
                <a:gd name="T29" fmla="*/ 9949 h 19578"/>
                <a:gd name="T30" fmla="*/ 1957 w 11745"/>
                <a:gd name="T31" fmla="*/ 9949 h 19578"/>
                <a:gd name="T32" fmla="*/ 3401 w 11745"/>
                <a:gd name="T33" fmla="*/ 11393 h 19578"/>
                <a:gd name="T34" fmla="*/ 3496 w 11745"/>
                <a:gd name="T35" fmla="*/ 11393 h 19578"/>
                <a:gd name="T36" fmla="*/ 3496 w 11745"/>
                <a:gd name="T37" fmla="*/ 11393 h 19578"/>
                <a:gd name="T38" fmla="*/ 4940 w 11745"/>
                <a:gd name="T39" fmla="*/ 9949 h 19578"/>
                <a:gd name="T40" fmla="*/ 4940 w 11745"/>
                <a:gd name="T41" fmla="*/ 9515 h 19578"/>
                <a:gd name="T42" fmla="*/ 4940 w 11745"/>
                <a:gd name="T43" fmla="*/ 9515 h 19578"/>
                <a:gd name="T44" fmla="*/ 8342 w 11745"/>
                <a:gd name="T45" fmla="*/ 6114 h 19578"/>
                <a:gd name="T46" fmla="*/ 8342 w 11745"/>
                <a:gd name="T47" fmla="*/ 6114 h 19578"/>
                <a:gd name="T48" fmla="*/ 11744 w 11745"/>
                <a:gd name="T49" fmla="*/ 9515 h 19578"/>
                <a:gd name="T50" fmla="*/ 11744 w 11745"/>
                <a:gd name="T51" fmla="*/ 19577 h 19578"/>
                <a:gd name="T52" fmla="*/ 9786 w 11745"/>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45" h="19578">
                  <a:moveTo>
                    <a:pt x="9786" y="19577"/>
                  </a:moveTo>
                  <a:lnTo>
                    <a:pt x="9786" y="9515"/>
                  </a:lnTo>
                  <a:lnTo>
                    <a:pt x="9786" y="9515"/>
                  </a:lnTo>
                  <a:cubicBezTo>
                    <a:pt x="9786" y="8719"/>
                    <a:pt x="9138" y="8071"/>
                    <a:pt x="8342" y="8071"/>
                  </a:cubicBezTo>
                  <a:lnTo>
                    <a:pt x="8342" y="8071"/>
                  </a:lnTo>
                  <a:cubicBezTo>
                    <a:pt x="7546" y="8071"/>
                    <a:pt x="6897" y="8719"/>
                    <a:pt x="6897" y="9515"/>
                  </a:cubicBezTo>
                  <a:lnTo>
                    <a:pt x="6897" y="9949"/>
                  </a:lnTo>
                  <a:lnTo>
                    <a:pt x="6897" y="9949"/>
                  </a:lnTo>
                  <a:cubicBezTo>
                    <a:pt x="6897" y="11824"/>
                    <a:pt x="5371" y="13351"/>
                    <a:pt x="3496" y="13351"/>
                  </a:cubicBezTo>
                  <a:lnTo>
                    <a:pt x="3401" y="13351"/>
                  </a:lnTo>
                  <a:lnTo>
                    <a:pt x="3401" y="13351"/>
                  </a:lnTo>
                  <a:cubicBezTo>
                    <a:pt x="1526" y="13351"/>
                    <a:pt x="0" y="11824"/>
                    <a:pt x="0" y="9949"/>
                  </a:cubicBezTo>
                  <a:lnTo>
                    <a:pt x="0" y="0"/>
                  </a:lnTo>
                  <a:lnTo>
                    <a:pt x="1957" y="0"/>
                  </a:lnTo>
                  <a:lnTo>
                    <a:pt x="1957" y="9949"/>
                  </a:lnTo>
                  <a:lnTo>
                    <a:pt x="1957" y="9949"/>
                  </a:lnTo>
                  <a:cubicBezTo>
                    <a:pt x="1957" y="10745"/>
                    <a:pt x="2605" y="11393"/>
                    <a:pt x="3401" y="11393"/>
                  </a:cubicBezTo>
                  <a:lnTo>
                    <a:pt x="3496" y="11393"/>
                  </a:lnTo>
                  <a:lnTo>
                    <a:pt x="3496" y="11393"/>
                  </a:lnTo>
                  <a:cubicBezTo>
                    <a:pt x="4292" y="11393"/>
                    <a:pt x="4940" y="10745"/>
                    <a:pt x="4940" y="9949"/>
                  </a:cubicBezTo>
                  <a:lnTo>
                    <a:pt x="4940" y="9515"/>
                  </a:lnTo>
                  <a:lnTo>
                    <a:pt x="4940" y="9515"/>
                  </a:lnTo>
                  <a:cubicBezTo>
                    <a:pt x="4940" y="7640"/>
                    <a:pt x="6466" y="6114"/>
                    <a:pt x="8342" y="6114"/>
                  </a:cubicBezTo>
                  <a:lnTo>
                    <a:pt x="8342" y="6114"/>
                  </a:lnTo>
                  <a:cubicBezTo>
                    <a:pt x="10218" y="6114"/>
                    <a:pt x="11744" y="7640"/>
                    <a:pt x="11744" y="9515"/>
                  </a:cubicBezTo>
                  <a:lnTo>
                    <a:pt x="11744" y="19577"/>
                  </a:lnTo>
                  <a:lnTo>
                    <a:pt x="9786" y="19577"/>
                  </a:lnTo>
                </a:path>
              </a:pathLst>
            </a:custGeom>
            <a:solidFill>
              <a:schemeClr val="bg1">
                <a:lumMod val="5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9" name="Freeform 5">
              <a:extLst>
                <a:ext uri="{FF2B5EF4-FFF2-40B4-BE49-F238E27FC236}">
                  <a16:creationId xmlns:a16="http://schemas.microsoft.com/office/drawing/2014/main" id="{D749D0C7-BF34-5644-8F7E-E64144823EF1}"/>
                </a:ext>
              </a:extLst>
            </p:cNvPr>
            <p:cNvSpPr>
              <a:spLocks noChangeArrowheads="1"/>
            </p:cNvSpPr>
            <p:nvPr/>
          </p:nvSpPr>
          <p:spPr bwMode="auto">
            <a:xfrm>
              <a:off x="7363656" y="725960"/>
              <a:ext cx="6854909" cy="12291883"/>
            </a:xfrm>
            <a:custGeom>
              <a:avLst/>
              <a:gdLst>
                <a:gd name="T0" fmla="*/ 0 w 9787"/>
                <a:gd name="T1" fmla="*/ 0 h 17547"/>
                <a:gd name="T2" fmla="*/ 0 w 9787"/>
                <a:gd name="T3" fmla="*/ 8913 h 17547"/>
                <a:gd name="T4" fmla="*/ 0 w 9787"/>
                <a:gd name="T5" fmla="*/ 8913 h 17547"/>
                <a:gd name="T6" fmla="*/ 2422 w 9787"/>
                <a:gd name="T7" fmla="*/ 11336 h 17547"/>
                <a:gd name="T8" fmla="*/ 2517 w 9787"/>
                <a:gd name="T9" fmla="*/ 11336 h 17547"/>
                <a:gd name="T10" fmla="*/ 2517 w 9787"/>
                <a:gd name="T11" fmla="*/ 11336 h 17547"/>
                <a:gd name="T12" fmla="*/ 4940 w 9787"/>
                <a:gd name="T13" fmla="*/ 8913 h 17547"/>
                <a:gd name="T14" fmla="*/ 4940 w 9787"/>
                <a:gd name="T15" fmla="*/ 8479 h 17547"/>
                <a:gd name="T16" fmla="*/ 4940 w 9787"/>
                <a:gd name="T17" fmla="*/ 8479 h 17547"/>
                <a:gd name="T18" fmla="*/ 7363 w 9787"/>
                <a:gd name="T19" fmla="*/ 6056 h 17547"/>
                <a:gd name="T20" fmla="*/ 7363 w 9787"/>
                <a:gd name="T21" fmla="*/ 6056 h 17547"/>
                <a:gd name="T22" fmla="*/ 7363 w 9787"/>
                <a:gd name="T23" fmla="*/ 6056 h 17547"/>
                <a:gd name="T24" fmla="*/ 9786 w 9787"/>
                <a:gd name="T25" fmla="*/ 8479 h 17547"/>
                <a:gd name="T26" fmla="*/ 9786 w 9787"/>
                <a:gd name="T27" fmla="*/ 17546 h 17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787" h="17547">
                  <a:moveTo>
                    <a:pt x="0" y="0"/>
                  </a:moveTo>
                  <a:lnTo>
                    <a:pt x="0" y="8913"/>
                  </a:lnTo>
                  <a:lnTo>
                    <a:pt x="0" y="8913"/>
                  </a:lnTo>
                  <a:cubicBezTo>
                    <a:pt x="0" y="10251"/>
                    <a:pt x="1084" y="11336"/>
                    <a:pt x="2422" y="11336"/>
                  </a:cubicBezTo>
                  <a:lnTo>
                    <a:pt x="2517" y="11336"/>
                  </a:lnTo>
                  <a:lnTo>
                    <a:pt x="2517" y="11336"/>
                  </a:lnTo>
                  <a:cubicBezTo>
                    <a:pt x="3855" y="11336"/>
                    <a:pt x="4940" y="10251"/>
                    <a:pt x="4940" y="8913"/>
                  </a:cubicBezTo>
                  <a:lnTo>
                    <a:pt x="4940" y="8479"/>
                  </a:lnTo>
                  <a:lnTo>
                    <a:pt x="4940" y="8479"/>
                  </a:lnTo>
                  <a:cubicBezTo>
                    <a:pt x="4940" y="7142"/>
                    <a:pt x="6024" y="6056"/>
                    <a:pt x="7363" y="6056"/>
                  </a:cubicBezTo>
                  <a:lnTo>
                    <a:pt x="7363" y="6056"/>
                  </a:lnTo>
                  <a:lnTo>
                    <a:pt x="7363" y="6056"/>
                  </a:lnTo>
                  <a:cubicBezTo>
                    <a:pt x="8701" y="6056"/>
                    <a:pt x="9786" y="7142"/>
                    <a:pt x="9786" y="8479"/>
                  </a:cubicBezTo>
                  <a:lnTo>
                    <a:pt x="9786" y="17546"/>
                  </a:lnTo>
                </a:path>
              </a:pathLst>
            </a:custGeom>
            <a:noFill/>
            <a:ln w="38100" cap="flat">
              <a:solidFill>
                <a:schemeClr val="tx1"/>
              </a:solidFill>
              <a:prstDash val="dash"/>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3266" dirty="0">
                <a:latin typeface="Fira Sans Light" panose="020B0403050000020004" pitchFamily="34" charset="0"/>
              </a:endParaRPr>
            </a:p>
          </p:txBody>
        </p:sp>
      </p:grpSp>
      <p:sp>
        <p:nvSpPr>
          <p:cNvPr id="274" name="Freeform 273">
            <a:extLst>
              <a:ext uri="{FF2B5EF4-FFF2-40B4-BE49-F238E27FC236}">
                <a16:creationId xmlns:a16="http://schemas.microsoft.com/office/drawing/2014/main" id="{86382094-E09E-0045-9F2B-81022A2AB888}"/>
              </a:ext>
            </a:extLst>
          </p:cNvPr>
          <p:cNvSpPr>
            <a:spLocks noChangeArrowheads="1"/>
          </p:cNvSpPr>
          <p:nvPr/>
        </p:nvSpPr>
        <p:spPr bwMode="auto">
          <a:xfrm>
            <a:off x="6789595" y="6601598"/>
            <a:ext cx="640660" cy="192726"/>
          </a:xfrm>
          <a:custGeom>
            <a:avLst/>
            <a:gdLst>
              <a:gd name="connsiteX0" fmla="*/ 1149178 w 1281319"/>
              <a:gd name="connsiteY0" fmla="*/ 0 h 385452"/>
              <a:gd name="connsiteX1" fmla="*/ 1281319 w 1281319"/>
              <a:gd name="connsiteY1" fmla="*/ 0 h 385452"/>
              <a:gd name="connsiteX2" fmla="*/ 1281319 w 1281319"/>
              <a:gd name="connsiteY2" fmla="*/ 385452 h 385452"/>
              <a:gd name="connsiteX3" fmla="*/ 1149178 w 1281319"/>
              <a:gd name="connsiteY3" fmla="*/ 385452 h 385452"/>
              <a:gd name="connsiteX4" fmla="*/ 957648 w 1281319"/>
              <a:gd name="connsiteY4" fmla="*/ 0 h 385452"/>
              <a:gd name="connsiteX5" fmla="*/ 1089789 w 1281319"/>
              <a:gd name="connsiteY5" fmla="*/ 0 h 385452"/>
              <a:gd name="connsiteX6" fmla="*/ 1089789 w 1281319"/>
              <a:gd name="connsiteY6" fmla="*/ 385452 h 385452"/>
              <a:gd name="connsiteX7" fmla="*/ 957648 w 1281319"/>
              <a:gd name="connsiteY7" fmla="*/ 385452 h 385452"/>
              <a:gd name="connsiteX8" fmla="*/ 766119 w 1281319"/>
              <a:gd name="connsiteY8" fmla="*/ 0 h 385452"/>
              <a:gd name="connsiteX9" fmla="*/ 898260 w 1281319"/>
              <a:gd name="connsiteY9" fmla="*/ 0 h 385452"/>
              <a:gd name="connsiteX10" fmla="*/ 898260 w 1281319"/>
              <a:gd name="connsiteY10" fmla="*/ 385452 h 385452"/>
              <a:gd name="connsiteX11" fmla="*/ 766119 w 1281319"/>
              <a:gd name="connsiteY11" fmla="*/ 385452 h 385452"/>
              <a:gd name="connsiteX12" fmla="*/ 574589 w 1281319"/>
              <a:gd name="connsiteY12" fmla="*/ 0 h 385452"/>
              <a:gd name="connsiteX13" fmla="*/ 706730 w 1281319"/>
              <a:gd name="connsiteY13" fmla="*/ 0 h 385452"/>
              <a:gd name="connsiteX14" fmla="*/ 706730 w 1281319"/>
              <a:gd name="connsiteY14" fmla="*/ 385452 h 385452"/>
              <a:gd name="connsiteX15" fmla="*/ 574589 w 1281319"/>
              <a:gd name="connsiteY15" fmla="*/ 385452 h 385452"/>
              <a:gd name="connsiteX16" fmla="*/ 383059 w 1281319"/>
              <a:gd name="connsiteY16" fmla="*/ 0 h 385452"/>
              <a:gd name="connsiteX17" fmla="*/ 518275 w 1281319"/>
              <a:gd name="connsiteY17" fmla="*/ 0 h 385452"/>
              <a:gd name="connsiteX18" fmla="*/ 518275 w 1281319"/>
              <a:gd name="connsiteY18" fmla="*/ 385452 h 385452"/>
              <a:gd name="connsiteX19" fmla="*/ 383059 w 1281319"/>
              <a:gd name="connsiteY19" fmla="*/ 385452 h 385452"/>
              <a:gd name="connsiteX20" fmla="*/ 191529 w 1281319"/>
              <a:gd name="connsiteY20" fmla="*/ 0 h 385452"/>
              <a:gd name="connsiteX21" fmla="*/ 323670 w 1281319"/>
              <a:gd name="connsiteY21" fmla="*/ 0 h 385452"/>
              <a:gd name="connsiteX22" fmla="*/ 323670 w 1281319"/>
              <a:gd name="connsiteY22" fmla="*/ 385452 h 385452"/>
              <a:gd name="connsiteX23" fmla="*/ 191529 w 1281319"/>
              <a:gd name="connsiteY23" fmla="*/ 385452 h 385452"/>
              <a:gd name="connsiteX24" fmla="*/ 0 w 1281319"/>
              <a:gd name="connsiteY24" fmla="*/ 0 h 385452"/>
              <a:gd name="connsiteX25" fmla="*/ 135216 w 1281319"/>
              <a:gd name="connsiteY25" fmla="*/ 0 h 385452"/>
              <a:gd name="connsiteX26" fmla="*/ 135216 w 1281319"/>
              <a:gd name="connsiteY26" fmla="*/ 385452 h 385452"/>
              <a:gd name="connsiteX27" fmla="*/ 0 w 1281319"/>
              <a:gd name="connsiteY27" fmla="*/ 385452 h 385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1319" h="385452">
                <a:moveTo>
                  <a:pt x="1149178" y="0"/>
                </a:moveTo>
                <a:lnTo>
                  <a:pt x="1281319" y="0"/>
                </a:lnTo>
                <a:lnTo>
                  <a:pt x="1281319" y="385452"/>
                </a:lnTo>
                <a:lnTo>
                  <a:pt x="1149178" y="385452"/>
                </a:lnTo>
                <a:close/>
                <a:moveTo>
                  <a:pt x="957648" y="0"/>
                </a:moveTo>
                <a:lnTo>
                  <a:pt x="1089789" y="0"/>
                </a:lnTo>
                <a:lnTo>
                  <a:pt x="1089789" y="385452"/>
                </a:lnTo>
                <a:lnTo>
                  <a:pt x="957648" y="385452"/>
                </a:lnTo>
                <a:close/>
                <a:moveTo>
                  <a:pt x="766119" y="0"/>
                </a:moveTo>
                <a:lnTo>
                  <a:pt x="898260" y="0"/>
                </a:lnTo>
                <a:lnTo>
                  <a:pt x="898260" y="385452"/>
                </a:lnTo>
                <a:lnTo>
                  <a:pt x="766119" y="385452"/>
                </a:lnTo>
                <a:close/>
                <a:moveTo>
                  <a:pt x="574589" y="0"/>
                </a:moveTo>
                <a:lnTo>
                  <a:pt x="706730" y="0"/>
                </a:lnTo>
                <a:lnTo>
                  <a:pt x="706730" y="385452"/>
                </a:lnTo>
                <a:lnTo>
                  <a:pt x="574589" y="385452"/>
                </a:lnTo>
                <a:close/>
                <a:moveTo>
                  <a:pt x="383059" y="0"/>
                </a:moveTo>
                <a:lnTo>
                  <a:pt x="518275" y="0"/>
                </a:lnTo>
                <a:lnTo>
                  <a:pt x="518275" y="385452"/>
                </a:lnTo>
                <a:lnTo>
                  <a:pt x="383059" y="385452"/>
                </a:lnTo>
                <a:close/>
                <a:moveTo>
                  <a:pt x="191529" y="0"/>
                </a:moveTo>
                <a:lnTo>
                  <a:pt x="323670" y="0"/>
                </a:lnTo>
                <a:lnTo>
                  <a:pt x="323670" y="385452"/>
                </a:lnTo>
                <a:lnTo>
                  <a:pt x="191529" y="385452"/>
                </a:lnTo>
                <a:close/>
                <a:moveTo>
                  <a:pt x="0" y="0"/>
                </a:moveTo>
                <a:lnTo>
                  <a:pt x="135216" y="0"/>
                </a:lnTo>
                <a:lnTo>
                  <a:pt x="135216" y="385452"/>
                </a:lnTo>
                <a:lnTo>
                  <a:pt x="0" y="385452"/>
                </a:lnTo>
                <a:close/>
              </a:path>
            </a:pathLst>
          </a:custGeom>
          <a:solidFill>
            <a:srgbClr val="FFFFFF"/>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noAutofit/>
          </a:bodyPr>
          <a:lstStyle/>
          <a:p>
            <a:endParaRPr lang="en-US" sz="3266" dirty="0">
              <a:latin typeface="Fira Sans Light" panose="020B0403050000020004" pitchFamily="34" charset="0"/>
            </a:endParaRPr>
          </a:p>
        </p:txBody>
      </p:sp>
      <p:sp>
        <p:nvSpPr>
          <p:cNvPr id="273" name="Freeform 272">
            <a:extLst>
              <a:ext uri="{FF2B5EF4-FFF2-40B4-BE49-F238E27FC236}">
                <a16:creationId xmlns:a16="http://schemas.microsoft.com/office/drawing/2014/main" id="{1DEE8867-F24F-524A-B0BB-B01FDFE944E1}"/>
              </a:ext>
            </a:extLst>
          </p:cNvPr>
          <p:cNvSpPr>
            <a:spLocks noChangeArrowheads="1"/>
          </p:cNvSpPr>
          <p:nvPr/>
        </p:nvSpPr>
        <p:spPr bwMode="auto">
          <a:xfrm>
            <a:off x="3362140" y="84954"/>
            <a:ext cx="642197" cy="192725"/>
          </a:xfrm>
          <a:custGeom>
            <a:avLst/>
            <a:gdLst>
              <a:gd name="connsiteX0" fmla="*/ 1149178 w 1284394"/>
              <a:gd name="connsiteY0" fmla="*/ 0 h 385449"/>
              <a:gd name="connsiteX1" fmla="*/ 1284394 w 1284394"/>
              <a:gd name="connsiteY1" fmla="*/ 0 h 385449"/>
              <a:gd name="connsiteX2" fmla="*/ 1284394 w 1284394"/>
              <a:gd name="connsiteY2" fmla="*/ 385449 h 385449"/>
              <a:gd name="connsiteX3" fmla="*/ 1149178 w 1284394"/>
              <a:gd name="connsiteY3" fmla="*/ 385449 h 385449"/>
              <a:gd name="connsiteX4" fmla="*/ 957648 w 1284394"/>
              <a:gd name="connsiteY4" fmla="*/ 0 h 385449"/>
              <a:gd name="connsiteX5" fmla="*/ 1092864 w 1284394"/>
              <a:gd name="connsiteY5" fmla="*/ 0 h 385449"/>
              <a:gd name="connsiteX6" fmla="*/ 1092864 w 1284394"/>
              <a:gd name="connsiteY6" fmla="*/ 385449 h 385449"/>
              <a:gd name="connsiteX7" fmla="*/ 957648 w 1284394"/>
              <a:gd name="connsiteY7" fmla="*/ 385449 h 385449"/>
              <a:gd name="connsiteX8" fmla="*/ 766119 w 1284394"/>
              <a:gd name="connsiteY8" fmla="*/ 0 h 385449"/>
              <a:gd name="connsiteX9" fmla="*/ 898257 w 1284394"/>
              <a:gd name="connsiteY9" fmla="*/ 0 h 385449"/>
              <a:gd name="connsiteX10" fmla="*/ 898257 w 1284394"/>
              <a:gd name="connsiteY10" fmla="*/ 385449 h 385449"/>
              <a:gd name="connsiteX11" fmla="*/ 766119 w 1284394"/>
              <a:gd name="connsiteY11" fmla="*/ 385449 h 385449"/>
              <a:gd name="connsiteX12" fmla="*/ 574589 w 1284394"/>
              <a:gd name="connsiteY12" fmla="*/ 0 h 385449"/>
              <a:gd name="connsiteX13" fmla="*/ 706727 w 1284394"/>
              <a:gd name="connsiteY13" fmla="*/ 0 h 385449"/>
              <a:gd name="connsiteX14" fmla="*/ 706727 w 1284394"/>
              <a:gd name="connsiteY14" fmla="*/ 385449 h 385449"/>
              <a:gd name="connsiteX15" fmla="*/ 574589 w 1284394"/>
              <a:gd name="connsiteY15" fmla="*/ 385449 h 385449"/>
              <a:gd name="connsiteX16" fmla="*/ 383059 w 1284394"/>
              <a:gd name="connsiteY16" fmla="*/ 0 h 385449"/>
              <a:gd name="connsiteX17" fmla="*/ 515197 w 1284394"/>
              <a:gd name="connsiteY17" fmla="*/ 0 h 385449"/>
              <a:gd name="connsiteX18" fmla="*/ 515197 w 1284394"/>
              <a:gd name="connsiteY18" fmla="*/ 385449 h 385449"/>
              <a:gd name="connsiteX19" fmla="*/ 383059 w 1284394"/>
              <a:gd name="connsiteY19" fmla="*/ 385449 h 385449"/>
              <a:gd name="connsiteX20" fmla="*/ 191530 w 1284394"/>
              <a:gd name="connsiteY20" fmla="*/ 0 h 385449"/>
              <a:gd name="connsiteX21" fmla="*/ 323668 w 1284394"/>
              <a:gd name="connsiteY21" fmla="*/ 0 h 385449"/>
              <a:gd name="connsiteX22" fmla="*/ 323668 w 1284394"/>
              <a:gd name="connsiteY22" fmla="*/ 385449 h 385449"/>
              <a:gd name="connsiteX23" fmla="*/ 191530 w 1284394"/>
              <a:gd name="connsiteY23" fmla="*/ 385449 h 385449"/>
              <a:gd name="connsiteX24" fmla="*/ 0 w 1284394"/>
              <a:gd name="connsiteY24" fmla="*/ 0 h 385449"/>
              <a:gd name="connsiteX25" fmla="*/ 132138 w 1284394"/>
              <a:gd name="connsiteY25" fmla="*/ 0 h 385449"/>
              <a:gd name="connsiteX26" fmla="*/ 132138 w 1284394"/>
              <a:gd name="connsiteY26" fmla="*/ 385449 h 385449"/>
              <a:gd name="connsiteX27" fmla="*/ 0 w 1284394"/>
              <a:gd name="connsiteY27" fmla="*/ 385449 h 385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4394" h="385449">
                <a:moveTo>
                  <a:pt x="1149178" y="0"/>
                </a:moveTo>
                <a:lnTo>
                  <a:pt x="1284394" y="0"/>
                </a:lnTo>
                <a:lnTo>
                  <a:pt x="1284394" y="385449"/>
                </a:lnTo>
                <a:lnTo>
                  <a:pt x="1149178" y="385449"/>
                </a:lnTo>
                <a:close/>
                <a:moveTo>
                  <a:pt x="957648" y="0"/>
                </a:moveTo>
                <a:lnTo>
                  <a:pt x="1092864" y="0"/>
                </a:lnTo>
                <a:lnTo>
                  <a:pt x="1092864" y="385449"/>
                </a:lnTo>
                <a:lnTo>
                  <a:pt x="957648" y="385449"/>
                </a:lnTo>
                <a:close/>
                <a:moveTo>
                  <a:pt x="766119" y="0"/>
                </a:moveTo>
                <a:lnTo>
                  <a:pt x="898257" y="0"/>
                </a:lnTo>
                <a:lnTo>
                  <a:pt x="898257" y="385449"/>
                </a:lnTo>
                <a:lnTo>
                  <a:pt x="766119" y="385449"/>
                </a:lnTo>
                <a:close/>
                <a:moveTo>
                  <a:pt x="574589" y="0"/>
                </a:moveTo>
                <a:lnTo>
                  <a:pt x="706727" y="0"/>
                </a:lnTo>
                <a:lnTo>
                  <a:pt x="706727" y="385449"/>
                </a:lnTo>
                <a:lnTo>
                  <a:pt x="574589" y="385449"/>
                </a:lnTo>
                <a:close/>
                <a:moveTo>
                  <a:pt x="383059" y="0"/>
                </a:moveTo>
                <a:lnTo>
                  <a:pt x="515197" y="0"/>
                </a:lnTo>
                <a:lnTo>
                  <a:pt x="515197" y="385449"/>
                </a:lnTo>
                <a:lnTo>
                  <a:pt x="383059" y="385449"/>
                </a:lnTo>
                <a:close/>
                <a:moveTo>
                  <a:pt x="191530" y="0"/>
                </a:moveTo>
                <a:lnTo>
                  <a:pt x="323668" y="0"/>
                </a:lnTo>
                <a:lnTo>
                  <a:pt x="323668" y="385449"/>
                </a:lnTo>
                <a:lnTo>
                  <a:pt x="191530" y="385449"/>
                </a:lnTo>
                <a:close/>
                <a:moveTo>
                  <a:pt x="0" y="0"/>
                </a:moveTo>
                <a:lnTo>
                  <a:pt x="132138" y="0"/>
                </a:lnTo>
                <a:lnTo>
                  <a:pt x="132138" y="385449"/>
                </a:lnTo>
                <a:lnTo>
                  <a:pt x="0" y="385449"/>
                </a:lnTo>
                <a:close/>
              </a:path>
            </a:pathLst>
          </a:custGeom>
          <a:solidFill>
            <a:schemeClr val="bg1"/>
          </a:solidFill>
          <a:ln>
            <a:noFill/>
          </a:ln>
          <a:effectLst/>
        </p:spPr>
        <p:txBody>
          <a:bodyPr wrap="square" anchor="ctr">
            <a:noAutofit/>
          </a:bodyPr>
          <a:lstStyle/>
          <a:p>
            <a:endParaRPr lang="en-US" sz="3266" dirty="0">
              <a:latin typeface="Fira Sans Light" panose="020B0403050000020004" pitchFamily="34" charset="0"/>
            </a:endParaRPr>
          </a:p>
        </p:txBody>
      </p:sp>
      <p:grpSp>
        <p:nvGrpSpPr>
          <p:cNvPr id="11" name="Group 10">
            <a:extLst>
              <a:ext uri="{FF2B5EF4-FFF2-40B4-BE49-F238E27FC236}">
                <a16:creationId xmlns:a16="http://schemas.microsoft.com/office/drawing/2014/main" id="{64C75C69-DB7C-E14E-84D4-20B9B29E6E44}"/>
              </a:ext>
            </a:extLst>
          </p:cNvPr>
          <p:cNvGrpSpPr/>
          <p:nvPr/>
        </p:nvGrpSpPr>
        <p:grpSpPr>
          <a:xfrm rot="13729533">
            <a:off x="3775775" y="3737432"/>
            <a:ext cx="535974" cy="322820"/>
            <a:chOff x="10712698" y="4284706"/>
            <a:chExt cx="1071948" cy="645640"/>
          </a:xfrm>
        </p:grpSpPr>
        <p:sp>
          <p:nvSpPr>
            <p:cNvPr id="221" name="Freeform 37">
              <a:extLst>
                <a:ext uri="{FF2B5EF4-FFF2-40B4-BE49-F238E27FC236}">
                  <a16:creationId xmlns:a16="http://schemas.microsoft.com/office/drawing/2014/main" id="{60404714-26A3-EB41-A426-CA32ED62E528}"/>
                </a:ext>
              </a:extLst>
            </p:cNvPr>
            <p:cNvSpPr>
              <a:spLocks noChangeArrowheads="1"/>
            </p:cNvSpPr>
            <p:nvPr/>
          </p:nvSpPr>
          <p:spPr bwMode="auto">
            <a:xfrm>
              <a:off x="10712698" y="4349578"/>
              <a:ext cx="1071948" cy="515896"/>
            </a:xfrm>
            <a:custGeom>
              <a:avLst/>
              <a:gdLst>
                <a:gd name="T0" fmla="*/ 1530 w 1531"/>
                <a:gd name="T1" fmla="*/ 81 h 737"/>
                <a:gd name="T2" fmla="*/ 1530 w 1531"/>
                <a:gd name="T3" fmla="*/ 655 h 737"/>
                <a:gd name="T4" fmla="*/ 1530 w 1531"/>
                <a:gd name="T5" fmla="*/ 655 h 737"/>
                <a:gd name="T6" fmla="*/ 1449 w 1531"/>
                <a:gd name="T7" fmla="*/ 736 h 737"/>
                <a:gd name="T8" fmla="*/ 202 w 1531"/>
                <a:gd name="T9" fmla="*/ 736 h 737"/>
                <a:gd name="T10" fmla="*/ 202 w 1531"/>
                <a:gd name="T11" fmla="*/ 736 h 737"/>
                <a:gd name="T12" fmla="*/ 0 w 1531"/>
                <a:gd name="T13" fmla="*/ 534 h 737"/>
                <a:gd name="T14" fmla="*/ 0 w 1531"/>
                <a:gd name="T15" fmla="*/ 203 h 737"/>
                <a:gd name="T16" fmla="*/ 0 w 1531"/>
                <a:gd name="T17" fmla="*/ 203 h 737"/>
                <a:gd name="T18" fmla="*/ 202 w 1531"/>
                <a:gd name="T19" fmla="*/ 0 h 737"/>
                <a:gd name="T20" fmla="*/ 1449 w 1531"/>
                <a:gd name="T21" fmla="*/ 0 h 737"/>
                <a:gd name="T22" fmla="*/ 1449 w 1531"/>
                <a:gd name="T23" fmla="*/ 0 h 737"/>
                <a:gd name="T24" fmla="*/ 1530 w 1531"/>
                <a:gd name="T25" fmla="*/ 81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31" h="737">
                  <a:moveTo>
                    <a:pt x="1530" y="81"/>
                  </a:moveTo>
                  <a:lnTo>
                    <a:pt x="1530" y="655"/>
                  </a:lnTo>
                  <a:lnTo>
                    <a:pt x="1530" y="655"/>
                  </a:lnTo>
                  <a:cubicBezTo>
                    <a:pt x="1530" y="699"/>
                    <a:pt x="1494" y="736"/>
                    <a:pt x="1449" y="736"/>
                  </a:cubicBezTo>
                  <a:lnTo>
                    <a:pt x="202" y="736"/>
                  </a:lnTo>
                  <a:lnTo>
                    <a:pt x="202" y="736"/>
                  </a:lnTo>
                  <a:cubicBezTo>
                    <a:pt x="91" y="736"/>
                    <a:pt x="0" y="645"/>
                    <a:pt x="0" y="534"/>
                  </a:cubicBezTo>
                  <a:lnTo>
                    <a:pt x="0" y="203"/>
                  </a:lnTo>
                  <a:lnTo>
                    <a:pt x="0" y="203"/>
                  </a:lnTo>
                  <a:cubicBezTo>
                    <a:pt x="0" y="91"/>
                    <a:pt x="91" y="0"/>
                    <a:pt x="202" y="0"/>
                  </a:cubicBezTo>
                  <a:lnTo>
                    <a:pt x="1449" y="0"/>
                  </a:lnTo>
                  <a:lnTo>
                    <a:pt x="1449" y="0"/>
                  </a:lnTo>
                  <a:cubicBezTo>
                    <a:pt x="1494" y="0"/>
                    <a:pt x="1530" y="37"/>
                    <a:pt x="1530" y="81"/>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2" name="Freeform 38">
              <a:extLst>
                <a:ext uri="{FF2B5EF4-FFF2-40B4-BE49-F238E27FC236}">
                  <a16:creationId xmlns:a16="http://schemas.microsoft.com/office/drawing/2014/main" id="{5FE77355-60F5-BA43-A80D-286428319355}"/>
                </a:ext>
              </a:extLst>
            </p:cNvPr>
            <p:cNvSpPr>
              <a:spLocks noChangeArrowheads="1"/>
            </p:cNvSpPr>
            <p:nvPr/>
          </p:nvSpPr>
          <p:spPr bwMode="auto">
            <a:xfrm>
              <a:off x="10743590" y="4380470"/>
              <a:ext cx="973093" cy="451022"/>
            </a:xfrm>
            <a:custGeom>
              <a:avLst/>
              <a:gdLst>
                <a:gd name="T0" fmla="*/ 1389 w 1390"/>
                <a:gd name="T1" fmla="*/ 608 h 643"/>
                <a:gd name="T2" fmla="*/ 1389 w 1390"/>
                <a:gd name="T3" fmla="*/ 608 h 643"/>
                <a:gd name="T4" fmla="*/ 1354 w 1390"/>
                <a:gd name="T5" fmla="*/ 642 h 643"/>
                <a:gd name="T6" fmla="*/ 155 w 1390"/>
                <a:gd name="T7" fmla="*/ 642 h 643"/>
                <a:gd name="T8" fmla="*/ 155 w 1390"/>
                <a:gd name="T9" fmla="*/ 642 h 643"/>
                <a:gd name="T10" fmla="*/ 0 w 1390"/>
                <a:gd name="T11" fmla="*/ 487 h 643"/>
                <a:gd name="T12" fmla="*/ 0 w 1390"/>
                <a:gd name="T13" fmla="*/ 156 h 643"/>
                <a:gd name="T14" fmla="*/ 0 w 1390"/>
                <a:gd name="T15" fmla="*/ 156 h 643"/>
                <a:gd name="T16" fmla="*/ 155 w 1390"/>
                <a:gd name="T17" fmla="*/ 0 h 643"/>
                <a:gd name="T18" fmla="*/ 1354 w 1390"/>
                <a:gd name="T19" fmla="*/ 0 h 643"/>
                <a:gd name="T20" fmla="*/ 1354 w 1390"/>
                <a:gd name="T21" fmla="*/ 0 h 643"/>
                <a:gd name="T22" fmla="*/ 1389 w 1390"/>
                <a:gd name="T23" fmla="*/ 34 h 643"/>
                <a:gd name="T24" fmla="*/ 1389 w 1390"/>
                <a:gd name="T25" fmla="*/ 608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0" h="643">
                  <a:moveTo>
                    <a:pt x="1389" y="608"/>
                  </a:moveTo>
                  <a:lnTo>
                    <a:pt x="1389" y="608"/>
                  </a:lnTo>
                  <a:cubicBezTo>
                    <a:pt x="1389" y="627"/>
                    <a:pt x="1373" y="642"/>
                    <a:pt x="1354" y="642"/>
                  </a:cubicBezTo>
                  <a:lnTo>
                    <a:pt x="155" y="642"/>
                  </a:lnTo>
                  <a:lnTo>
                    <a:pt x="155" y="642"/>
                  </a:lnTo>
                  <a:cubicBezTo>
                    <a:pt x="70" y="642"/>
                    <a:pt x="0" y="572"/>
                    <a:pt x="0" y="487"/>
                  </a:cubicBezTo>
                  <a:lnTo>
                    <a:pt x="0" y="156"/>
                  </a:lnTo>
                  <a:lnTo>
                    <a:pt x="0" y="156"/>
                  </a:lnTo>
                  <a:cubicBezTo>
                    <a:pt x="0" y="70"/>
                    <a:pt x="70" y="0"/>
                    <a:pt x="155" y="0"/>
                  </a:cubicBezTo>
                  <a:lnTo>
                    <a:pt x="1354" y="0"/>
                  </a:lnTo>
                  <a:lnTo>
                    <a:pt x="1354" y="0"/>
                  </a:lnTo>
                  <a:cubicBezTo>
                    <a:pt x="1373" y="0"/>
                    <a:pt x="1389" y="16"/>
                    <a:pt x="1389" y="34"/>
                  </a:cubicBezTo>
                  <a:lnTo>
                    <a:pt x="1389" y="608"/>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3" name="Freeform 39">
              <a:extLst>
                <a:ext uri="{FF2B5EF4-FFF2-40B4-BE49-F238E27FC236}">
                  <a16:creationId xmlns:a16="http://schemas.microsoft.com/office/drawing/2014/main" id="{E1ED036B-A0B5-2649-BEAC-92ACE21EE65B}"/>
                </a:ext>
              </a:extLst>
            </p:cNvPr>
            <p:cNvSpPr>
              <a:spLocks noChangeArrowheads="1"/>
            </p:cNvSpPr>
            <p:nvPr/>
          </p:nvSpPr>
          <p:spPr bwMode="auto">
            <a:xfrm>
              <a:off x="10864067" y="4689389"/>
              <a:ext cx="200798" cy="83409"/>
            </a:xfrm>
            <a:custGeom>
              <a:avLst/>
              <a:gdLst>
                <a:gd name="T0" fmla="*/ 284 w 288"/>
                <a:gd name="T1" fmla="*/ 103 h 118"/>
                <a:gd name="T2" fmla="*/ 284 w 288"/>
                <a:gd name="T3" fmla="*/ 103 h 118"/>
                <a:gd name="T4" fmla="*/ 284 w 288"/>
                <a:gd name="T5" fmla="*/ 103 h 118"/>
                <a:gd name="T6" fmla="*/ 263 w 288"/>
                <a:gd name="T7" fmla="*/ 114 h 118"/>
                <a:gd name="T8" fmla="*/ 13 w 288"/>
                <a:gd name="T9" fmla="*/ 35 h 118"/>
                <a:gd name="T10" fmla="*/ 13 w 288"/>
                <a:gd name="T11" fmla="*/ 35 h 118"/>
                <a:gd name="T12" fmla="*/ 2 w 288"/>
                <a:gd name="T13" fmla="*/ 14 h 118"/>
                <a:gd name="T14" fmla="*/ 2 w 288"/>
                <a:gd name="T15" fmla="*/ 14 h 118"/>
                <a:gd name="T16" fmla="*/ 23 w 288"/>
                <a:gd name="T17" fmla="*/ 3 h 118"/>
                <a:gd name="T18" fmla="*/ 273 w 288"/>
                <a:gd name="T19" fmla="*/ 81 h 118"/>
                <a:gd name="T20" fmla="*/ 273 w 288"/>
                <a:gd name="T21" fmla="*/ 81 h 118"/>
                <a:gd name="T22" fmla="*/ 284 w 288"/>
                <a:gd name="T23" fmla="*/ 103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8">
                  <a:moveTo>
                    <a:pt x="284" y="103"/>
                  </a:moveTo>
                  <a:lnTo>
                    <a:pt x="284" y="103"/>
                  </a:lnTo>
                  <a:lnTo>
                    <a:pt x="284" y="103"/>
                  </a:lnTo>
                  <a:cubicBezTo>
                    <a:pt x="282" y="112"/>
                    <a:pt x="272" y="117"/>
                    <a:pt x="263" y="114"/>
                  </a:cubicBezTo>
                  <a:lnTo>
                    <a:pt x="13" y="35"/>
                  </a:lnTo>
                  <a:lnTo>
                    <a:pt x="13" y="35"/>
                  </a:lnTo>
                  <a:cubicBezTo>
                    <a:pt x="4" y="32"/>
                    <a:pt x="0" y="23"/>
                    <a:pt x="2" y="14"/>
                  </a:cubicBezTo>
                  <a:lnTo>
                    <a:pt x="2" y="14"/>
                  </a:lnTo>
                  <a:cubicBezTo>
                    <a:pt x="5" y="5"/>
                    <a:pt x="15" y="0"/>
                    <a:pt x="23" y="3"/>
                  </a:cubicBezTo>
                  <a:lnTo>
                    <a:pt x="273" y="81"/>
                  </a:lnTo>
                  <a:lnTo>
                    <a:pt x="273" y="81"/>
                  </a:lnTo>
                  <a:cubicBezTo>
                    <a:pt x="282" y="85"/>
                    <a:pt x="287" y="94"/>
                    <a:pt x="284" y="103"/>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4" name="Freeform 40">
              <a:extLst>
                <a:ext uri="{FF2B5EF4-FFF2-40B4-BE49-F238E27FC236}">
                  <a16:creationId xmlns:a16="http://schemas.microsoft.com/office/drawing/2014/main" id="{4367C4BB-4C81-854C-9D1D-CDE83F6FF894}"/>
                </a:ext>
              </a:extLst>
            </p:cNvPr>
            <p:cNvSpPr>
              <a:spLocks noChangeArrowheads="1"/>
            </p:cNvSpPr>
            <p:nvPr/>
          </p:nvSpPr>
          <p:spPr bwMode="auto">
            <a:xfrm>
              <a:off x="10864067" y="4445344"/>
              <a:ext cx="200798" cy="83407"/>
            </a:xfrm>
            <a:custGeom>
              <a:avLst/>
              <a:gdLst>
                <a:gd name="T0" fmla="*/ 284 w 288"/>
                <a:gd name="T1" fmla="*/ 14 h 118"/>
                <a:gd name="T2" fmla="*/ 284 w 288"/>
                <a:gd name="T3" fmla="*/ 14 h 118"/>
                <a:gd name="T4" fmla="*/ 284 w 288"/>
                <a:gd name="T5" fmla="*/ 14 h 118"/>
                <a:gd name="T6" fmla="*/ 263 w 288"/>
                <a:gd name="T7" fmla="*/ 3 h 118"/>
                <a:gd name="T8" fmla="*/ 13 w 288"/>
                <a:gd name="T9" fmla="*/ 82 h 118"/>
                <a:gd name="T10" fmla="*/ 13 w 288"/>
                <a:gd name="T11" fmla="*/ 82 h 118"/>
                <a:gd name="T12" fmla="*/ 2 w 288"/>
                <a:gd name="T13" fmla="*/ 103 h 118"/>
                <a:gd name="T14" fmla="*/ 2 w 288"/>
                <a:gd name="T15" fmla="*/ 103 h 118"/>
                <a:gd name="T16" fmla="*/ 23 w 288"/>
                <a:gd name="T17" fmla="*/ 114 h 118"/>
                <a:gd name="T18" fmla="*/ 273 w 288"/>
                <a:gd name="T19" fmla="*/ 35 h 118"/>
                <a:gd name="T20" fmla="*/ 273 w 288"/>
                <a:gd name="T21" fmla="*/ 35 h 118"/>
                <a:gd name="T22" fmla="*/ 284 w 288"/>
                <a:gd name="T23" fmla="*/ 1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8">
                  <a:moveTo>
                    <a:pt x="284" y="14"/>
                  </a:moveTo>
                  <a:lnTo>
                    <a:pt x="284" y="14"/>
                  </a:lnTo>
                  <a:lnTo>
                    <a:pt x="284" y="14"/>
                  </a:lnTo>
                  <a:cubicBezTo>
                    <a:pt x="282" y="5"/>
                    <a:pt x="272" y="0"/>
                    <a:pt x="263" y="3"/>
                  </a:cubicBezTo>
                  <a:lnTo>
                    <a:pt x="13" y="82"/>
                  </a:lnTo>
                  <a:lnTo>
                    <a:pt x="13" y="82"/>
                  </a:lnTo>
                  <a:cubicBezTo>
                    <a:pt x="4" y="84"/>
                    <a:pt x="0" y="94"/>
                    <a:pt x="2" y="103"/>
                  </a:cubicBezTo>
                  <a:lnTo>
                    <a:pt x="2" y="103"/>
                  </a:lnTo>
                  <a:cubicBezTo>
                    <a:pt x="5" y="112"/>
                    <a:pt x="15" y="117"/>
                    <a:pt x="23" y="114"/>
                  </a:cubicBezTo>
                  <a:lnTo>
                    <a:pt x="273" y="35"/>
                  </a:lnTo>
                  <a:lnTo>
                    <a:pt x="273" y="35"/>
                  </a:lnTo>
                  <a:cubicBezTo>
                    <a:pt x="282" y="33"/>
                    <a:pt x="287" y="23"/>
                    <a:pt x="284" y="14"/>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5" name="Freeform 41">
              <a:extLst>
                <a:ext uri="{FF2B5EF4-FFF2-40B4-BE49-F238E27FC236}">
                  <a16:creationId xmlns:a16="http://schemas.microsoft.com/office/drawing/2014/main" id="{59EF9DE6-E6F1-9446-806E-4BA33CF1FF47}"/>
                </a:ext>
              </a:extLst>
            </p:cNvPr>
            <p:cNvSpPr>
              <a:spLocks noChangeArrowheads="1"/>
            </p:cNvSpPr>
            <p:nvPr/>
          </p:nvSpPr>
          <p:spPr bwMode="auto">
            <a:xfrm>
              <a:off x="11080311" y="4831492"/>
              <a:ext cx="37070" cy="98854"/>
            </a:xfrm>
            <a:custGeom>
              <a:avLst/>
              <a:gdLst>
                <a:gd name="T0" fmla="*/ 54 w 55"/>
                <a:gd name="T1" fmla="*/ 28 h 141"/>
                <a:gd name="T2" fmla="*/ 54 w 55"/>
                <a:gd name="T3" fmla="*/ 112 h 141"/>
                <a:gd name="T4" fmla="*/ 54 w 55"/>
                <a:gd name="T5" fmla="*/ 112 h 141"/>
                <a:gd name="T6" fmla="*/ 27 w 55"/>
                <a:gd name="T7" fmla="*/ 140 h 141"/>
                <a:gd name="T8" fmla="*/ 27 w 55"/>
                <a:gd name="T9" fmla="*/ 140 h 141"/>
                <a:gd name="T10" fmla="*/ 0 w 55"/>
                <a:gd name="T11" fmla="*/ 112 h 141"/>
                <a:gd name="T12" fmla="*/ 0 w 55"/>
                <a:gd name="T13" fmla="*/ 28 h 141"/>
                <a:gd name="T14" fmla="*/ 0 w 55"/>
                <a:gd name="T15" fmla="*/ 28 h 141"/>
                <a:gd name="T16" fmla="*/ 27 w 55"/>
                <a:gd name="T17" fmla="*/ 0 h 141"/>
                <a:gd name="T18" fmla="*/ 27 w 55"/>
                <a:gd name="T19" fmla="*/ 0 h 141"/>
                <a:gd name="T20" fmla="*/ 54 w 55"/>
                <a:gd name="T21" fmla="*/ 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141">
                  <a:moveTo>
                    <a:pt x="54" y="28"/>
                  </a:moveTo>
                  <a:lnTo>
                    <a:pt x="54" y="112"/>
                  </a:lnTo>
                  <a:lnTo>
                    <a:pt x="54" y="112"/>
                  </a:lnTo>
                  <a:cubicBezTo>
                    <a:pt x="54" y="127"/>
                    <a:pt x="42" y="140"/>
                    <a:pt x="27" y="140"/>
                  </a:cubicBezTo>
                  <a:lnTo>
                    <a:pt x="27" y="140"/>
                  </a:lnTo>
                  <a:cubicBezTo>
                    <a:pt x="12" y="140"/>
                    <a:pt x="0" y="127"/>
                    <a:pt x="0" y="112"/>
                  </a:cubicBezTo>
                  <a:lnTo>
                    <a:pt x="0" y="28"/>
                  </a:lnTo>
                  <a:lnTo>
                    <a:pt x="0" y="28"/>
                  </a:lnTo>
                  <a:cubicBezTo>
                    <a:pt x="0" y="13"/>
                    <a:pt x="12" y="0"/>
                    <a:pt x="27" y="0"/>
                  </a:cubicBezTo>
                  <a:lnTo>
                    <a:pt x="27" y="0"/>
                  </a:lnTo>
                  <a:cubicBezTo>
                    <a:pt x="42" y="0"/>
                    <a:pt x="54" y="13"/>
                    <a:pt x="54" y="28"/>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6" name="Freeform 42">
              <a:extLst>
                <a:ext uri="{FF2B5EF4-FFF2-40B4-BE49-F238E27FC236}">
                  <a16:creationId xmlns:a16="http://schemas.microsoft.com/office/drawing/2014/main" id="{C86A332C-36EF-B04F-998F-C33B0FBDCA07}"/>
                </a:ext>
              </a:extLst>
            </p:cNvPr>
            <p:cNvSpPr>
              <a:spLocks noChangeArrowheads="1"/>
            </p:cNvSpPr>
            <p:nvPr/>
          </p:nvSpPr>
          <p:spPr bwMode="auto">
            <a:xfrm>
              <a:off x="11080311" y="4284706"/>
              <a:ext cx="37070" cy="98854"/>
            </a:xfrm>
            <a:custGeom>
              <a:avLst/>
              <a:gdLst>
                <a:gd name="T0" fmla="*/ 54 w 55"/>
                <a:gd name="T1" fmla="*/ 28 h 140"/>
                <a:gd name="T2" fmla="*/ 54 w 55"/>
                <a:gd name="T3" fmla="*/ 112 h 140"/>
                <a:gd name="T4" fmla="*/ 54 w 55"/>
                <a:gd name="T5" fmla="*/ 112 h 140"/>
                <a:gd name="T6" fmla="*/ 27 w 55"/>
                <a:gd name="T7" fmla="*/ 139 h 140"/>
                <a:gd name="T8" fmla="*/ 27 w 55"/>
                <a:gd name="T9" fmla="*/ 139 h 140"/>
                <a:gd name="T10" fmla="*/ 0 w 55"/>
                <a:gd name="T11" fmla="*/ 112 h 140"/>
                <a:gd name="T12" fmla="*/ 0 w 55"/>
                <a:gd name="T13" fmla="*/ 28 h 140"/>
                <a:gd name="T14" fmla="*/ 0 w 55"/>
                <a:gd name="T15" fmla="*/ 28 h 140"/>
                <a:gd name="T16" fmla="*/ 27 w 55"/>
                <a:gd name="T17" fmla="*/ 0 h 140"/>
                <a:gd name="T18" fmla="*/ 27 w 55"/>
                <a:gd name="T19" fmla="*/ 0 h 140"/>
                <a:gd name="T20" fmla="*/ 54 w 55"/>
                <a:gd name="T21" fmla="*/ 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140">
                  <a:moveTo>
                    <a:pt x="54" y="28"/>
                  </a:moveTo>
                  <a:lnTo>
                    <a:pt x="54" y="112"/>
                  </a:lnTo>
                  <a:lnTo>
                    <a:pt x="54" y="112"/>
                  </a:lnTo>
                  <a:cubicBezTo>
                    <a:pt x="54" y="127"/>
                    <a:pt x="42" y="139"/>
                    <a:pt x="27" y="139"/>
                  </a:cubicBezTo>
                  <a:lnTo>
                    <a:pt x="27" y="139"/>
                  </a:lnTo>
                  <a:cubicBezTo>
                    <a:pt x="12" y="139"/>
                    <a:pt x="0" y="127"/>
                    <a:pt x="0" y="112"/>
                  </a:cubicBezTo>
                  <a:lnTo>
                    <a:pt x="0" y="28"/>
                  </a:lnTo>
                  <a:lnTo>
                    <a:pt x="0" y="28"/>
                  </a:lnTo>
                  <a:cubicBezTo>
                    <a:pt x="0" y="12"/>
                    <a:pt x="12" y="0"/>
                    <a:pt x="27" y="0"/>
                  </a:cubicBezTo>
                  <a:lnTo>
                    <a:pt x="27" y="0"/>
                  </a:lnTo>
                  <a:cubicBezTo>
                    <a:pt x="42" y="0"/>
                    <a:pt x="54" y="12"/>
                    <a:pt x="54" y="28"/>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7" name="Freeform 43">
              <a:extLst>
                <a:ext uri="{FF2B5EF4-FFF2-40B4-BE49-F238E27FC236}">
                  <a16:creationId xmlns:a16="http://schemas.microsoft.com/office/drawing/2014/main" id="{D22D916D-7340-CC44-B117-2BFD986DBE00}"/>
                </a:ext>
              </a:extLst>
            </p:cNvPr>
            <p:cNvSpPr>
              <a:spLocks noChangeArrowheads="1"/>
            </p:cNvSpPr>
            <p:nvPr/>
          </p:nvSpPr>
          <p:spPr bwMode="auto">
            <a:xfrm>
              <a:off x="11735219" y="4701746"/>
              <a:ext cx="30892" cy="108123"/>
            </a:xfrm>
            <a:custGeom>
              <a:avLst/>
              <a:gdLst>
                <a:gd name="T0" fmla="*/ 0 w 45"/>
                <a:gd name="T1" fmla="*/ 21 h 155"/>
                <a:gd name="T2" fmla="*/ 0 w 45"/>
                <a:gd name="T3" fmla="*/ 132 h 155"/>
                <a:gd name="T4" fmla="*/ 0 w 45"/>
                <a:gd name="T5" fmla="*/ 132 h 155"/>
                <a:gd name="T6" fmla="*/ 22 w 45"/>
                <a:gd name="T7" fmla="*/ 154 h 155"/>
                <a:gd name="T8" fmla="*/ 22 w 45"/>
                <a:gd name="T9" fmla="*/ 154 h 155"/>
                <a:gd name="T10" fmla="*/ 44 w 45"/>
                <a:gd name="T11" fmla="*/ 132 h 155"/>
                <a:gd name="T12" fmla="*/ 44 w 45"/>
                <a:gd name="T13" fmla="*/ 21 h 155"/>
                <a:gd name="T14" fmla="*/ 44 w 45"/>
                <a:gd name="T15" fmla="*/ 21 h 155"/>
                <a:gd name="T16" fmla="*/ 22 w 45"/>
                <a:gd name="T17" fmla="*/ 0 h 155"/>
                <a:gd name="T18" fmla="*/ 22 w 45"/>
                <a:gd name="T19" fmla="*/ 0 h 155"/>
                <a:gd name="T20" fmla="*/ 0 w 45"/>
                <a:gd name="T21" fmla="*/ 21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155">
                  <a:moveTo>
                    <a:pt x="0" y="21"/>
                  </a:moveTo>
                  <a:lnTo>
                    <a:pt x="0" y="132"/>
                  </a:lnTo>
                  <a:lnTo>
                    <a:pt x="0" y="132"/>
                  </a:lnTo>
                  <a:cubicBezTo>
                    <a:pt x="0" y="144"/>
                    <a:pt x="10" y="154"/>
                    <a:pt x="22" y="154"/>
                  </a:cubicBezTo>
                  <a:lnTo>
                    <a:pt x="22" y="154"/>
                  </a:lnTo>
                  <a:cubicBezTo>
                    <a:pt x="35" y="154"/>
                    <a:pt x="44" y="144"/>
                    <a:pt x="44" y="132"/>
                  </a:cubicBezTo>
                  <a:lnTo>
                    <a:pt x="44" y="21"/>
                  </a:lnTo>
                  <a:lnTo>
                    <a:pt x="44" y="21"/>
                  </a:lnTo>
                  <a:cubicBezTo>
                    <a:pt x="44" y="10"/>
                    <a:pt x="35" y="0"/>
                    <a:pt x="22" y="0"/>
                  </a:cubicBezTo>
                  <a:lnTo>
                    <a:pt x="22" y="0"/>
                  </a:lnTo>
                  <a:cubicBezTo>
                    <a:pt x="10" y="0"/>
                    <a:pt x="0" y="10"/>
                    <a:pt x="0" y="21"/>
                  </a:cubicBezTo>
                </a:path>
              </a:pathLst>
            </a:custGeom>
            <a:solidFill>
              <a:srgbClr val="FFC000"/>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8" name="Freeform 44">
              <a:extLst>
                <a:ext uri="{FF2B5EF4-FFF2-40B4-BE49-F238E27FC236}">
                  <a16:creationId xmlns:a16="http://schemas.microsoft.com/office/drawing/2014/main" id="{2FF42B4B-0BF7-A742-BF07-393019E2CA36}"/>
                </a:ext>
              </a:extLst>
            </p:cNvPr>
            <p:cNvSpPr>
              <a:spLocks noChangeArrowheads="1"/>
            </p:cNvSpPr>
            <p:nvPr/>
          </p:nvSpPr>
          <p:spPr bwMode="auto">
            <a:xfrm>
              <a:off x="11735219" y="4405184"/>
              <a:ext cx="30892" cy="108123"/>
            </a:xfrm>
            <a:custGeom>
              <a:avLst/>
              <a:gdLst>
                <a:gd name="T0" fmla="*/ 0 w 45"/>
                <a:gd name="T1" fmla="*/ 22 h 155"/>
                <a:gd name="T2" fmla="*/ 0 w 45"/>
                <a:gd name="T3" fmla="*/ 132 h 155"/>
                <a:gd name="T4" fmla="*/ 0 w 45"/>
                <a:gd name="T5" fmla="*/ 132 h 155"/>
                <a:gd name="T6" fmla="*/ 22 w 45"/>
                <a:gd name="T7" fmla="*/ 154 h 155"/>
                <a:gd name="T8" fmla="*/ 22 w 45"/>
                <a:gd name="T9" fmla="*/ 154 h 155"/>
                <a:gd name="T10" fmla="*/ 44 w 45"/>
                <a:gd name="T11" fmla="*/ 132 h 155"/>
                <a:gd name="T12" fmla="*/ 44 w 45"/>
                <a:gd name="T13" fmla="*/ 22 h 155"/>
                <a:gd name="T14" fmla="*/ 44 w 45"/>
                <a:gd name="T15" fmla="*/ 22 h 155"/>
                <a:gd name="T16" fmla="*/ 22 w 45"/>
                <a:gd name="T17" fmla="*/ 0 h 155"/>
                <a:gd name="T18" fmla="*/ 22 w 45"/>
                <a:gd name="T19" fmla="*/ 0 h 155"/>
                <a:gd name="T20" fmla="*/ 0 w 45"/>
                <a:gd name="T21" fmla="*/ 2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155">
                  <a:moveTo>
                    <a:pt x="0" y="22"/>
                  </a:moveTo>
                  <a:lnTo>
                    <a:pt x="0" y="132"/>
                  </a:lnTo>
                  <a:lnTo>
                    <a:pt x="0" y="132"/>
                  </a:lnTo>
                  <a:cubicBezTo>
                    <a:pt x="0" y="144"/>
                    <a:pt x="10" y="154"/>
                    <a:pt x="22" y="154"/>
                  </a:cubicBezTo>
                  <a:lnTo>
                    <a:pt x="22" y="154"/>
                  </a:lnTo>
                  <a:cubicBezTo>
                    <a:pt x="35" y="154"/>
                    <a:pt x="44" y="144"/>
                    <a:pt x="44" y="132"/>
                  </a:cubicBezTo>
                  <a:lnTo>
                    <a:pt x="44" y="22"/>
                  </a:lnTo>
                  <a:lnTo>
                    <a:pt x="44" y="22"/>
                  </a:lnTo>
                  <a:cubicBezTo>
                    <a:pt x="44" y="9"/>
                    <a:pt x="35" y="0"/>
                    <a:pt x="22" y="0"/>
                  </a:cubicBezTo>
                  <a:lnTo>
                    <a:pt x="22" y="0"/>
                  </a:lnTo>
                  <a:cubicBezTo>
                    <a:pt x="10" y="0"/>
                    <a:pt x="0" y="9"/>
                    <a:pt x="0" y="22"/>
                  </a:cubicBezTo>
                </a:path>
              </a:pathLst>
            </a:custGeom>
            <a:solidFill>
              <a:srgbClr val="FFC000"/>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9" name="Freeform 45">
              <a:extLst>
                <a:ext uri="{FF2B5EF4-FFF2-40B4-BE49-F238E27FC236}">
                  <a16:creationId xmlns:a16="http://schemas.microsoft.com/office/drawing/2014/main" id="{3E6B2A36-0AD5-1D42-97CC-007A2EE0E32D}"/>
                </a:ext>
              </a:extLst>
            </p:cNvPr>
            <p:cNvSpPr>
              <a:spLocks noChangeArrowheads="1"/>
            </p:cNvSpPr>
            <p:nvPr/>
          </p:nvSpPr>
          <p:spPr bwMode="auto">
            <a:xfrm>
              <a:off x="10768303" y="4395917"/>
              <a:ext cx="105032" cy="77229"/>
            </a:xfrm>
            <a:custGeom>
              <a:avLst/>
              <a:gdLst>
                <a:gd name="T0" fmla="*/ 148 w 149"/>
                <a:gd name="T1" fmla="*/ 25 h 109"/>
                <a:gd name="T2" fmla="*/ 148 w 149"/>
                <a:gd name="T3" fmla="*/ 25 h 109"/>
                <a:gd name="T4" fmla="*/ 122 w 149"/>
                <a:gd name="T5" fmla="*/ 51 h 109"/>
                <a:gd name="T6" fmla="*/ 122 w 149"/>
                <a:gd name="T7" fmla="*/ 51 h 109"/>
                <a:gd name="T8" fmla="*/ 50 w 149"/>
                <a:gd name="T9" fmla="*/ 92 h 109"/>
                <a:gd name="T10" fmla="*/ 50 w 149"/>
                <a:gd name="T11" fmla="*/ 92 h 109"/>
                <a:gd name="T12" fmla="*/ 16 w 149"/>
                <a:gd name="T13" fmla="*/ 102 h 109"/>
                <a:gd name="T14" fmla="*/ 16 w 149"/>
                <a:gd name="T15" fmla="*/ 102 h 109"/>
                <a:gd name="T16" fmla="*/ 6 w 149"/>
                <a:gd name="T17" fmla="*/ 66 h 109"/>
                <a:gd name="T18" fmla="*/ 6 w 149"/>
                <a:gd name="T19" fmla="*/ 66 h 109"/>
                <a:gd name="T20" fmla="*/ 122 w 149"/>
                <a:gd name="T21" fmla="*/ 0 h 109"/>
                <a:gd name="T22" fmla="*/ 122 w 149"/>
                <a:gd name="T23" fmla="*/ 0 h 109"/>
                <a:gd name="T24" fmla="*/ 148 w 149"/>
                <a:gd name="T25" fmla="*/ 25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9" h="109">
                  <a:moveTo>
                    <a:pt x="148" y="25"/>
                  </a:moveTo>
                  <a:lnTo>
                    <a:pt x="148" y="25"/>
                  </a:lnTo>
                  <a:cubicBezTo>
                    <a:pt x="148" y="39"/>
                    <a:pt x="137" y="51"/>
                    <a:pt x="122" y="51"/>
                  </a:cubicBezTo>
                  <a:lnTo>
                    <a:pt x="122" y="51"/>
                  </a:lnTo>
                  <a:cubicBezTo>
                    <a:pt x="93" y="51"/>
                    <a:pt x="66" y="66"/>
                    <a:pt x="50" y="92"/>
                  </a:cubicBezTo>
                  <a:lnTo>
                    <a:pt x="50" y="92"/>
                  </a:lnTo>
                  <a:cubicBezTo>
                    <a:pt x="43" y="104"/>
                    <a:pt x="28" y="108"/>
                    <a:pt x="16" y="102"/>
                  </a:cubicBezTo>
                  <a:lnTo>
                    <a:pt x="16" y="102"/>
                  </a:lnTo>
                  <a:cubicBezTo>
                    <a:pt x="4" y="95"/>
                    <a:pt x="0" y="79"/>
                    <a:pt x="6" y="66"/>
                  </a:cubicBezTo>
                  <a:lnTo>
                    <a:pt x="6" y="66"/>
                  </a:lnTo>
                  <a:cubicBezTo>
                    <a:pt x="30" y="25"/>
                    <a:pt x="75" y="0"/>
                    <a:pt x="122" y="0"/>
                  </a:cubicBezTo>
                  <a:lnTo>
                    <a:pt x="122" y="0"/>
                  </a:lnTo>
                  <a:cubicBezTo>
                    <a:pt x="137" y="0"/>
                    <a:pt x="148" y="11"/>
                    <a:pt x="148" y="25"/>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0" name="Freeform 46">
              <a:extLst>
                <a:ext uri="{FF2B5EF4-FFF2-40B4-BE49-F238E27FC236}">
                  <a16:creationId xmlns:a16="http://schemas.microsoft.com/office/drawing/2014/main" id="{711A5325-98B2-0B49-8BFD-7DFD6FF8F5A4}"/>
                </a:ext>
              </a:extLst>
            </p:cNvPr>
            <p:cNvSpPr>
              <a:spLocks noChangeArrowheads="1"/>
            </p:cNvSpPr>
            <p:nvPr/>
          </p:nvSpPr>
          <p:spPr bwMode="auto">
            <a:xfrm>
              <a:off x="10765213" y="4741906"/>
              <a:ext cx="105032" cy="77229"/>
            </a:xfrm>
            <a:custGeom>
              <a:avLst/>
              <a:gdLst>
                <a:gd name="T0" fmla="*/ 149 w 150"/>
                <a:gd name="T1" fmla="*/ 83 h 110"/>
                <a:gd name="T2" fmla="*/ 149 w 150"/>
                <a:gd name="T3" fmla="*/ 83 h 110"/>
                <a:gd name="T4" fmla="*/ 123 w 150"/>
                <a:gd name="T5" fmla="*/ 109 h 110"/>
                <a:gd name="T6" fmla="*/ 123 w 150"/>
                <a:gd name="T7" fmla="*/ 109 h 110"/>
                <a:gd name="T8" fmla="*/ 7 w 150"/>
                <a:gd name="T9" fmla="*/ 42 h 110"/>
                <a:gd name="T10" fmla="*/ 7 w 150"/>
                <a:gd name="T11" fmla="*/ 42 h 110"/>
                <a:gd name="T12" fmla="*/ 17 w 150"/>
                <a:gd name="T13" fmla="*/ 7 h 110"/>
                <a:gd name="T14" fmla="*/ 17 w 150"/>
                <a:gd name="T15" fmla="*/ 7 h 110"/>
                <a:gd name="T16" fmla="*/ 51 w 150"/>
                <a:gd name="T17" fmla="*/ 16 h 110"/>
                <a:gd name="T18" fmla="*/ 51 w 150"/>
                <a:gd name="T19" fmla="*/ 16 h 110"/>
                <a:gd name="T20" fmla="*/ 123 w 150"/>
                <a:gd name="T21" fmla="*/ 58 h 110"/>
                <a:gd name="T22" fmla="*/ 123 w 150"/>
                <a:gd name="T23" fmla="*/ 58 h 110"/>
                <a:gd name="T24" fmla="*/ 149 w 150"/>
                <a:gd name="T25" fmla="*/ 8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10">
                  <a:moveTo>
                    <a:pt x="149" y="83"/>
                  </a:moveTo>
                  <a:lnTo>
                    <a:pt x="149" y="83"/>
                  </a:lnTo>
                  <a:cubicBezTo>
                    <a:pt x="149" y="97"/>
                    <a:pt x="138" y="109"/>
                    <a:pt x="123" y="109"/>
                  </a:cubicBezTo>
                  <a:lnTo>
                    <a:pt x="123" y="109"/>
                  </a:lnTo>
                  <a:cubicBezTo>
                    <a:pt x="76" y="109"/>
                    <a:pt x="31" y="83"/>
                    <a:pt x="7" y="42"/>
                  </a:cubicBezTo>
                  <a:lnTo>
                    <a:pt x="7" y="42"/>
                  </a:lnTo>
                  <a:cubicBezTo>
                    <a:pt x="0" y="29"/>
                    <a:pt x="4" y="14"/>
                    <a:pt x="17" y="7"/>
                  </a:cubicBezTo>
                  <a:lnTo>
                    <a:pt x="17" y="7"/>
                  </a:lnTo>
                  <a:cubicBezTo>
                    <a:pt x="29" y="0"/>
                    <a:pt x="44" y="4"/>
                    <a:pt x="51" y="16"/>
                  </a:cubicBezTo>
                  <a:lnTo>
                    <a:pt x="51" y="16"/>
                  </a:lnTo>
                  <a:cubicBezTo>
                    <a:pt x="67" y="42"/>
                    <a:pt x="94" y="58"/>
                    <a:pt x="123" y="58"/>
                  </a:cubicBezTo>
                  <a:lnTo>
                    <a:pt x="123" y="58"/>
                  </a:lnTo>
                  <a:cubicBezTo>
                    <a:pt x="138" y="58"/>
                    <a:pt x="149" y="70"/>
                    <a:pt x="149" y="83"/>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1" name="Freeform 47">
              <a:extLst>
                <a:ext uri="{FF2B5EF4-FFF2-40B4-BE49-F238E27FC236}">
                  <a16:creationId xmlns:a16="http://schemas.microsoft.com/office/drawing/2014/main" id="{B3546708-B912-5544-94F0-E03A02D822E0}"/>
                </a:ext>
              </a:extLst>
            </p:cNvPr>
            <p:cNvSpPr>
              <a:spLocks noChangeArrowheads="1"/>
            </p:cNvSpPr>
            <p:nvPr/>
          </p:nvSpPr>
          <p:spPr bwMode="auto">
            <a:xfrm>
              <a:off x="11027795" y="4411362"/>
              <a:ext cx="639461" cy="389238"/>
            </a:xfrm>
            <a:custGeom>
              <a:avLst/>
              <a:gdLst>
                <a:gd name="T0" fmla="*/ 913 w 914"/>
                <a:gd name="T1" fmla="*/ 519 h 557"/>
                <a:gd name="T2" fmla="*/ 913 w 914"/>
                <a:gd name="T3" fmla="*/ 519 h 557"/>
                <a:gd name="T4" fmla="*/ 891 w 914"/>
                <a:gd name="T5" fmla="*/ 549 h 557"/>
                <a:gd name="T6" fmla="*/ 889 w 914"/>
                <a:gd name="T7" fmla="*/ 549 h 557"/>
                <a:gd name="T8" fmla="*/ 833 w 914"/>
                <a:gd name="T9" fmla="*/ 556 h 557"/>
                <a:gd name="T10" fmla="*/ 99 w 914"/>
                <a:gd name="T11" fmla="*/ 556 h 557"/>
                <a:gd name="T12" fmla="*/ 99 w 914"/>
                <a:gd name="T13" fmla="*/ 556 h 557"/>
                <a:gd name="T14" fmla="*/ 0 w 914"/>
                <a:gd name="T15" fmla="*/ 422 h 557"/>
                <a:gd name="T16" fmla="*/ 0 w 914"/>
                <a:gd name="T17" fmla="*/ 135 h 557"/>
                <a:gd name="T18" fmla="*/ 0 w 914"/>
                <a:gd name="T19" fmla="*/ 135 h 557"/>
                <a:gd name="T20" fmla="*/ 99 w 914"/>
                <a:gd name="T21" fmla="*/ 0 h 557"/>
                <a:gd name="T22" fmla="*/ 833 w 914"/>
                <a:gd name="T23" fmla="*/ 0 h 557"/>
                <a:gd name="T24" fmla="*/ 889 w 914"/>
                <a:gd name="T25" fmla="*/ 8 h 557"/>
                <a:gd name="T26" fmla="*/ 891 w 914"/>
                <a:gd name="T27" fmla="*/ 8 h 557"/>
                <a:gd name="T28" fmla="*/ 891 w 914"/>
                <a:gd name="T29" fmla="*/ 8 h 557"/>
                <a:gd name="T30" fmla="*/ 913 w 914"/>
                <a:gd name="T31" fmla="*/ 38 h 557"/>
                <a:gd name="T32" fmla="*/ 913 w 914"/>
                <a:gd name="T33" fmla="*/ 51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4" h="557">
                  <a:moveTo>
                    <a:pt x="913" y="519"/>
                  </a:moveTo>
                  <a:lnTo>
                    <a:pt x="913" y="519"/>
                  </a:lnTo>
                  <a:cubicBezTo>
                    <a:pt x="913" y="535"/>
                    <a:pt x="903" y="549"/>
                    <a:pt x="891" y="549"/>
                  </a:cubicBezTo>
                  <a:lnTo>
                    <a:pt x="889" y="549"/>
                  </a:lnTo>
                  <a:lnTo>
                    <a:pt x="833" y="556"/>
                  </a:lnTo>
                  <a:lnTo>
                    <a:pt x="99" y="556"/>
                  </a:lnTo>
                  <a:lnTo>
                    <a:pt x="99" y="556"/>
                  </a:lnTo>
                  <a:cubicBezTo>
                    <a:pt x="44" y="556"/>
                    <a:pt x="0" y="496"/>
                    <a:pt x="0" y="422"/>
                  </a:cubicBezTo>
                  <a:lnTo>
                    <a:pt x="0" y="135"/>
                  </a:lnTo>
                  <a:lnTo>
                    <a:pt x="0" y="135"/>
                  </a:lnTo>
                  <a:cubicBezTo>
                    <a:pt x="0" y="60"/>
                    <a:pt x="44" y="0"/>
                    <a:pt x="99" y="0"/>
                  </a:cubicBezTo>
                  <a:lnTo>
                    <a:pt x="833" y="0"/>
                  </a:lnTo>
                  <a:lnTo>
                    <a:pt x="889" y="8"/>
                  </a:lnTo>
                  <a:lnTo>
                    <a:pt x="891" y="8"/>
                  </a:lnTo>
                  <a:lnTo>
                    <a:pt x="891" y="8"/>
                  </a:lnTo>
                  <a:cubicBezTo>
                    <a:pt x="903" y="8"/>
                    <a:pt x="913" y="21"/>
                    <a:pt x="913" y="38"/>
                  </a:cubicBezTo>
                  <a:lnTo>
                    <a:pt x="913" y="519"/>
                  </a:lnTo>
                </a:path>
              </a:pathLst>
            </a:custGeom>
            <a:solidFill>
              <a:schemeClr val="accent6">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2" name="Freeform 48">
              <a:extLst>
                <a:ext uri="{FF2B5EF4-FFF2-40B4-BE49-F238E27FC236}">
                  <a16:creationId xmlns:a16="http://schemas.microsoft.com/office/drawing/2014/main" id="{497DCA79-5820-B14E-A38C-D29968FD44DB}"/>
                </a:ext>
              </a:extLst>
            </p:cNvPr>
            <p:cNvSpPr>
              <a:spLocks noChangeArrowheads="1"/>
            </p:cNvSpPr>
            <p:nvPr/>
          </p:nvSpPr>
          <p:spPr bwMode="auto">
            <a:xfrm>
              <a:off x="11027795" y="4411362"/>
              <a:ext cx="639461" cy="194620"/>
            </a:xfrm>
            <a:custGeom>
              <a:avLst/>
              <a:gdLst>
                <a:gd name="T0" fmla="*/ 0 w 914"/>
                <a:gd name="T1" fmla="*/ 135 h 279"/>
                <a:gd name="T2" fmla="*/ 0 w 914"/>
                <a:gd name="T3" fmla="*/ 278 h 279"/>
                <a:gd name="T4" fmla="*/ 913 w 914"/>
                <a:gd name="T5" fmla="*/ 278 h 279"/>
                <a:gd name="T6" fmla="*/ 913 w 914"/>
                <a:gd name="T7" fmla="*/ 38 h 279"/>
                <a:gd name="T8" fmla="*/ 913 w 914"/>
                <a:gd name="T9" fmla="*/ 38 h 279"/>
                <a:gd name="T10" fmla="*/ 891 w 914"/>
                <a:gd name="T11" fmla="*/ 8 h 279"/>
                <a:gd name="T12" fmla="*/ 889 w 914"/>
                <a:gd name="T13" fmla="*/ 8 h 279"/>
                <a:gd name="T14" fmla="*/ 833 w 914"/>
                <a:gd name="T15" fmla="*/ 0 h 279"/>
                <a:gd name="T16" fmla="*/ 99 w 914"/>
                <a:gd name="T17" fmla="*/ 0 h 279"/>
                <a:gd name="T18" fmla="*/ 99 w 914"/>
                <a:gd name="T19" fmla="*/ 0 h 279"/>
                <a:gd name="T20" fmla="*/ 0 w 914"/>
                <a:gd name="T21" fmla="*/ 13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4" h="279">
                  <a:moveTo>
                    <a:pt x="0" y="135"/>
                  </a:moveTo>
                  <a:lnTo>
                    <a:pt x="0" y="278"/>
                  </a:lnTo>
                  <a:lnTo>
                    <a:pt x="913" y="278"/>
                  </a:lnTo>
                  <a:lnTo>
                    <a:pt x="913" y="38"/>
                  </a:lnTo>
                  <a:lnTo>
                    <a:pt x="913" y="38"/>
                  </a:lnTo>
                  <a:cubicBezTo>
                    <a:pt x="913" y="21"/>
                    <a:pt x="903" y="8"/>
                    <a:pt x="891" y="8"/>
                  </a:cubicBezTo>
                  <a:lnTo>
                    <a:pt x="889" y="8"/>
                  </a:lnTo>
                  <a:lnTo>
                    <a:pt x="833" y="0"/>
                  </a:lnTo>
                  <a:lnTo>
                    <a:pt x="99" y="0"/>
                  </a:lnTo>
                  <a:lnTo>
                    <a:pt x="99" y="0"/>
                  </a:lnTo>
                  <a:cubicBezTo>
                    <a:pt x="44" y="0"/>
                    <a:pt x="0" y="60"/>
                    <a:pt x="0" y="135"/>
                  </a:cubicBezTo>
                </a:path>
              </a:pathLst>
            </a:custGeom>
            <a:solidFill>
              <a:schemeClr val="accent6">
                <a:lumMod val="50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3" name="Freeform 49">
              <a:extLst>
                <a:ext uri="{FF2B5EF4-FFF2-40B4-BE49-F238E27FC236}">
                  <a16:creationId xmlns:a16="http://schemas.microsoft.com/office/drawing/2014/main" id="{3B23B21E-5EE7-5E47-B41D-E3B080D9FCFE}"/>
                </a:ext>
              </a:extLst>
            </p:cNvPr>
            <p:cNvSpPr>
              <a:spLocks noChangeArrowheads="1"/>
            </p:cNvSpPr>
            <p:nvPr/>
          </p:nvSpPr>
          <p:spPr bwMode="auto">
            <a:xfrm>
              <a:off x="11197700" y="4448432"/>
              <a:ext cx="315097" cy="315097"/>
            </a:xfrm>
            <a:custGeom>
              <a:avLst/>
              <a:gdLst>
                <a:gd name="T0" fmla="*/ 0 w 449"/>
                <a:gd name="T1" fmla="*/ 403 h 450"/>
                <a:gd name="T2" fmla="*/ 0 w 449"/>
                <a:gd name="T3" fmla="*/ 46 h 450"/>
                <a:gd name="T4" fmla="*/ 0 w 449"/>
                <a:gd name="T5" fmla="*/ 46 h 450"/>
                <a:gd name="T6" fmla="*/ 46 w 449"/>
                <a:gd name="T7" fmla="*/ 0 h 450"/>
                <a:gd name="T8" fmla="*/ 402 w 449"/>
                <a:gd name="T9" fmla="*/ 0 h 450"/>
                <a:gd name="T10" fmla="*/ 402 w 449"/>
                <a:gd name="T11" fmla="*/ 0 h 450"/>
                <a:gd name="T12" fmla="*/ 448 w 449"/>
                <a:gd name="T13" fmla="*/ 46 h 450"/>
                <a:gd name="T14" fmla="*/ 448 w 449"/>
                <a:gd name="T15" fmla="*/ 403 h 450"/>
                <a:gd name="T16" fmla="*/ 448 w 449"/>
                <a:gd name="T17" fmla="*/ 403 h 450"/>
                <a:gd name="T18" fmla="*/ 402 w 449"/>
                <a:gd name="T19" fmla="*/ 449 h 450"/>
                <a:gd name="T20" fmla="*/ 46 w 449"/>
                <a:gd name="T21" fmla="*/ 449 h 450"/>
                <a:gd name="T22" fmla="*/ 46 w 449"/>
                <a:gd name="T23" fmla="*/ 449 h 450"/>
                <a:gd name="T24" fmla="*/ 0 w 449"/>
                <a:gd name="T25" fmla="*/ 403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450">
                  <a:moveTo>
                    <a:pt x="0" y="403"/>
                  </a:moveTo>
                  <a:lnTo>
                    <a:pt x="0" y="46"/>
                  </a:lnTo>
                  <a:lnTo>
                    <a:pt x="0" y="46"/>
                  </a:lnTo>
                  <a:cubicBezTo>
                    <a:pt x="0" y="21"/>
                    <a:pt x="21" y="0"/>
                    <a:pt x="46" y="0"/>
                  </a:cubicBezTo>
                  <a:lnTo>
                    <a:pt x="402" y="0"/>
                  </a:lnTo>
                  <a:lnTo>
                    <a:pt x="402" y="0"/>
                  </a:lnTo>
                  <a:cubicBezTo>
                    <a:pt x="427" y="0"/>
                    <a:pt x="448" y="21"/>
                    <a:pt x="448" y="46"/>
                  </a:cubicBezTo>
                  <a:lnTo>
                    <a:pt x="448" y="403"/>
                  </a:lnTo>
                  <a:lnTo>
                    <a:pt x="448" y="403"/>
                  </a:lnTo>
                  <a:cubicBezTo>
                    <a:pt x="448" y="428"/>
                    <a:pt x="427" y="449"/>
                    <a:pt x="402" y="449"/>
                  </a:cubicBezTo>
                  <a:lnTo>
                    <a:pt x="46" y="449"/>
                  </a:lnTo>
                  <a:lnTo>
                    <a:pt x="46" y="449"/>
                  </a:lnTo>
                  <a:cubicBezTo>
                    <a:pt x="21" y="449"/>
                    <a:pt x="0" y="428"/>
                    <a:pt x="0" y="403"/>
                  </a:cubicBez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4" name="Freeform 50">
              <a:extLst>
                <a:ext uri="{FF2B5EF4-FFF2-40B4-BE49-F238E27FC236}">
                  <a16:creationId xmlns:a16="http://schemas.microsoft.com/office/drawing/2014/main" id="{E8B1463E-2773-0643-A7D4-7506E85589D4}"/>
                </a:ext>
              </a:extLst>
            </p:cNvPr>
            <p:cNvSpPr>
              <a:spLocks noChangeArrowheads="1"/>
            </p:cNvSpPr>
            <p:nvPr/>
          </p:nvSpPr>
          <p:spPr bwMode="auto">
            <a:xfrm>
              <a:off x="11030884" y="4717193"/>
              <a:ext cx="228600" cy="95764"/>
            </a:xfrm>
            <a:custGeom>
              <a:avLst/>
              <a:gdLst>
                <a:gd name="T0" fmla="*/ 326 w 327"/>
                <a:gd name="T1" fmla="*/ 50 h 136"/>
                <a:gd name="T2" fmla="*/ 14 w 327"/>
                <a:gd name="T3" fmla="*/ 135 h 136"/>
                <a:gd name="T4" fmla="*/ 0 w 327"/>
                <a:gd name="T5" fmla="*/ 86 h 136"/>
                <a:gd name="T6" fmla="*/ 313 w 327"/>
                <a:gd name="T7" fmla="*/ 0 h 136"/>
                <a:gd name="T8" fmla="*/ 326 w 327"/>
                <a:gd name="T9" fmla="*/ 50 h 136"/>
              </a:gdLst>
              <a:ahLst/>
              <a:cxnLst>
                <a:cxn ang="0">
                  <a:pos x="T0" y="T1"/>
                </a:cxn>
                <a:cxn ang="0">
                  <a:pos x="T2" y="T3"/>
                </a:cxn>
                <a:cxn ang="0">
                  <a:pos x="T4" y="T5"/>
                </a:cxn>
                <a:cxn ang="0">
                  <a:pos x="T6" y="T7"/>
                </a:cxn>
                <a:cxn ang="0">
                  <a:pos x="T8" y="T9"/>
                </a:cxn>
              </a:cxnLst>
              <a:rect l="0" t="0" r="r" b="b"/>
              <a:pathLst>
                <a:path w="327" h="136">
                  <a:moveTo>
                    <a:pt x="326" y="50"/>
                  </a:moveTo>
                  <a:lnTo>
                    <a:pt x="14" y="135"/>
                  </a:lnTo>
                  <a:lnTo>
                    <a:pt x="0" y="86"/>
                  </a:lnTo>
                  <a:lnTo>
                    <a:pt x="313" y="0"/>
                  </a:lnTo>
                  <a:lnTo>
                    <a:pt x="326" y="50"/>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5" name="Freeform 51">
              <a:extLst>
                <a:ext uri="{FF2B5EF4-FFF2-40B4-BE49-F238E27FC236}">
                  <a16:creationId xmlns:a16="http://schemas.microsoft.com/office/drawing/2014/main" id="{A574B7BE-92C8-AA4B-AAA5-4489132183DF}"/>
                </a:ext>
              </a:extLst>
            </p:cNvPr>
            <p:cNvSpPr>
              <a:spLocks noChangeArrowheads="1"/>
            </p:cNvSpPr>
            <p:nvPr/>
          </p:nvSpPr>
          <p:spPr bwMode="auto">
            <a:xfrm>
              <a:off x="11460282" y="4707924"/>
              <a:ext cx="172995" cy="123568"/>
            </a:xfrm>
            <a:custGeom>
              <a:avLst/>
              <a:gdLst>
                <a:gd name="T0" fmla="*/ 247 w 248"/>
                <a:gd name="T1" fmla="*/ 132 h 176"/>
                <a:gd name="T2" fmla="*/ 221 w 248"/>
                <a:gd name="T3" fmla="*/ 175 h 176"/>
                <a:gd name="T4" fmla="*/ 0 w 248"/>
                <a:gd name="T5" fmla="*/ 43 h 176"/>
                <a:gd name="T6" fmla="*/ 26 w 248"/>
                <a:gd name="T7" fmla="*/ 0 h 176"/>
                <a:gd name="T8" fmla="*/ 247 w 248"/>
                <a:gd name="T9" fmla="*/ 132 h 176"/>
              </a:gdLst>
              <a:ahLst/>
              <a:cxnLst>
                <a:cxn ang="0">
                  <a:pos x="T0" y="T1"/>
                </a:cxn>
                <a:cxn ang="0">
                  <a:pos x="T2" y="T3"/>
                </a:cxn>
                <a:cxn ang="0">
                  <a:pos x="T4" y="T5"/>
                </a:cxn>
                <a:cxn ang="0">
                  <a:pos x="T6" y="T7"/>
                </a:cxn>
                <a:cxn ang="0">
                  <a:pos x="T8" y="T9"/>
                </a:cxn>
              </a:cxnLst>
              <a:rect l="0" t="0" r="r" b="b"/>
              <a:pathLst>
                <a:path w="248" h="176">
                  <a:moveTo>
                    <a:pt x="247" y="132"/>
                  </a:moveTo>
                  <a:lnTo>
                    <a:pt x="221" y="175"/>
                  </a:lnTo>
                  <a:lnTo>
                    <a:pt x="0" y="43"/>
                  </a:lnTo>
                  <a:lnTo>
                    <a:pt x="26" y="0"/>
                  </a:lnTo>
                  <a:lnTo>
                    <a:pt x="247" y="132"/>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6" name="Freeform 52">
              <a:extLst>
                <a:ext uri="{FF2B5EF4-FFF2-40B4-BE49-F238E27FC236}">
                  <a16:creationId xmlns:a16="http://schemas.microsoft.com/office/drawing/2014/main" id="{3961F9A0-8D4D-C04D-BBD5-FBAE0F15102C}"/>
                </a:ext>
              </a:extLst>
            </p:cNvPr>
            <p:cNvSpPr>
              <a:spLocks noChangeArrowheads="1"/>
            </p:cNvSpPr>
            <p:nvPr/>
          </p:nvSpPr>
          <p:spPr bwMode="auto">
            <a:xfrm>
              <a:off x="11030884" y="4399005"/>
              <a:ext cx="228600" cy="95766"/>
            </a:xfrm>
            <a:custGeom>
              <a:avLst/>
              <a:gdLst>
                <a:gd name="T0" fmla="*/ 326 w 327"/>
                <a:gd name="T1" fmla="*/ 86 h 136"/>
                <a:gd name="T2" fmla="*/ 313 w 327"/>
                <a:gd name="T3" fmla="*/ 135 h 136"/>
                <a:gd name="T4" fmla="*/ 0 w 327"/>
                <a:gd name="T5" fmla="*/ 50 h 136"/>
                <a:gd name="T6" fmla="*/ 14 w 327"/>
                <a:gd name="T7" fmla="*/ 0 h 136"/>
                <a:gd name="T8" fmla="*/ 326 w 327"/>
                <a:gd name="T9" fmla="*/ 86 h 136"/>
              </a:gdLst>
              <a:ahLst/>
              <a:cxnLst>
                <a:cxn ang="0">
                  <a:pos x="T0" y="T1"/>
                </a:cxn>
                <a:cxn ang="0">
                  <a:pos x="T2" y="T3"/>
                </a:cxn>
                <a:cxn ang="0">
                  <a:pos x="T4" y="T5"/>
                </a:cxn>
                <a:cxn ang="0">
                  <a:pos x="T6" y="T7"/>
                </a:cxn>
                <a:cxn ang="0">
                  <a:pos x="T8" y="T9"/>
                </a:cxn>
              </a:cxnLst>
              <a:rect l="0" t="0" r="r" b="b"/>
              <a:pathLst>
                <a:path w="327" h="136">
                  <a:moveTo>
                    <a:pt x="326" y="86"/>
                  </a:moveTo>
                  <a:lnTo>
                    <a:pt x="313" y="135"/>
                  </a:lnTo>
                  <a:lnTo>
                    <a:pt x="0" y="50"/>
                  </a:lnTo>
                  <a:lnTo>
                    <a:pt x="14" y="0"/>
                  </a:lnTo>
                  <a:lnTo>
                    <a:pt x="326" y="86"/>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7" name="Freeform 53">
              <a:extLst>
                <a:ext uri="{FF2B5EF4-FFF2-40B4-BE49-F238E27FC236}">
                  <a16:creationId xmlns:a16="http://schemas.microsoft.com/office/drawing/2014/main" id="{30B5CD1C-60A5-0749-B47B-04396A84BDE1}"/>
                </a:ext>
              </a:extLst>
            </p:cNvPr>
            <p:cNvSpPr>
              <a:spLocks noChangeArrowheads="1"/>
            </p:cNvSpPr>
            <p:nvPr/>
          </p:nvSpPr>
          <p:spPr bwMode="auto">
            <a:xfrm>
              <a:off x="11460282" y="4380470"/>
              <a:ext cx="172995" cy="123568"/>
            </a:xfrm>
            <a:custGeom>
              <a:avLst/>
              <a:gdLst>
                <a:gd name="T0" fmla="*/ 247 w 248"/>
                <a:gd name="T1" fmla="*/ 44 h 177"/>
                <a:gd name="T2" fmla="*/ 26 w 248"/>
                <a:gd name="T3" fmla="*/ 176 h 177"/>
                <a:gd name="T4" fmla="*/ 0 w 248"/>
                <a:gd name="T5" fmla="*/ 133 h 177"/>
                <a:gd name="T6" fmla="*/ 221 w 248"/>
                <a:gd name="T7" fmla="*/ 0 h 177"/>
                <a:gd name="T8" fmla="*/ 247 w 248"/>
                <a:gd name="T9" fmla="*/ 44 h 177"/>
              </a:gdLst>
              <a:ahLst/>
              <a:cxnLst>
                <a:cxn ang="0">
                  <a:pos x="T0" y="T1"/>
                </a:cxn>
                <a:cxn ang="0">
                  <a:pos x="T2" y="T3"/>
                </a:cxn>
                <a:cxn ang="0">
                  <a:pos x="T4" y="T5"/>
                </a:cxn>
                <a:cxn ang="0">
                  <a:pos x="T6" y="T7"/>
                </a:cxn>
                <a:cxn ang="0">
                  <a:pos x="T8" y="T9"/>
                </a:cxn>
              </a:cxnLst>
              <a:rect l="0" t="0" r="r" b="b"/>
              <a:pathLst>
                <a:path w="248" h="177">
                  <a:moveTo>
                    <a:pt x="247" y="44"/>
                  </a:moveTo>
                  <a:lnTo>
                    <a:pt x="26" y="176"/>
                  </a:lnTo>
                  <a:lnTo>
                    <a:pt x="0" y="133"/>
                  </a:lnTo>
                  <a:lnTo>
                    <a:pt x="221" y="0"/>
                  </a:lnTo>
                  <a:lnTo>
                    <a:pt x="247" y="44"/>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grpSp>
      <p:grpSp>
        <p:nvGrpSpPr>
          <p:cNvPr id="12" name="Group 11">
            <a:extLst>
              <a:ext uri="{FF2B5EF4-FFF2-40B4-BE49-F238E27FC236}">
                <a16:creationId xmlns:a16="http://schemas.microsoft.com/office/drawing/2014/main" id="{343D1749-6F46-7749-AAC5-D273CABD4EF0}"/>
              </a:ext>
            </a:extLst>
          </p:cNvPr>
          <p:cNvGrpSpPr/>
          <p:nvPr/>
        </p:nvGrpSpPr>
        <p:grpSpPr>
          <a:xfrm>
            <a:off x="3745655" y="471722"/>
            <a:ext cx="322821" cy="535975"/>
            <a:chOff x="5371490" y="815546"/>
            <a:chExt cx="645641" cy="1071950"/>
          </a:xfrm>
        </p:grpSpPr>
        <p:sp>
          <p:nvSpPr>
            <p:cNvPr id="238" name="Freeform 54">
              <a:extLst>
                <a:ext uri="{FF2B5EF4-FFF2-40B4-BE49-F238E27FC236}">
                  <a16:creationId xmlns:a16="http://schemas.microsoft.com/office/drawing/2014/main" id="{C4F0CE9A-E3F4-3B4F-87CA-B200B74308C2}"/>
                </a:ext>
              </a:extLst>
            </p:cNvPr>
            <p:cNvSpPr>
              <a:spLocks noChangeArrowheads="1"/>
            </p:cNvSpPr>
            <p:nvPr/>
          </p:nvSpPr>
          <p:spPr bwMode="auto">
            <a:xfrm>
              <a:off x="5433274" y="815546"/>
              <a:ext cx="515895" cy="1071950"/>
            </a:xfrm>
            <a:custGeom>
              <a:avLst/>
              <a:gdLst>
                <a:gd name="T0" fmla="*/ 90 w 736"/>
                <a:gd name="T1" fmla="*/ 0 h 1532"/>
                <a:gd name="T2" fmla="*/ 645 w 736"/>
                <a:gd name="T3" fmla="*/ 0 h 1532"/>
                <a:gd name="T4" fmla="*/ 645 w 736"/>
                <a:gd name="T5" fmla="*/ 0 h 1532"/>
                <a:gd name="T6" fmla="*/ 726 w 736"/>
                <a:gd name="T7" fmla="*/ 81 h 1532"/>
                <a:gd name="T8" fmla="*/ 735 w 736"/>
                <a:gd name="T9" fmla="*/ 287 h 1532"/>
                <a:gd name="T10" fmla="*/ 735 w 736"/>
                <a:gd name="T11" fmla="*/ 1375 h 1532"/>
                <a:gd name="T12" fmla="*/ 735 w 736"/>
                <a:gd name="T13" fmla="*/ 1375 h 1532"/>
                <a:gd name="T14" fmla="*/ 533 w 736"/>
                <a:gd name="T15" fmla="*/ 1531 h 1532"/>
                <a:gd name="T16" fmla="*/ 203 w 736"/>
                <a:gd name="T17" fmla="*/ 1531 h 1532"/>
                <a:gd name="T18" fmla="*/ 203 w 736"/>
                <a:gd name="T19" fmla="*/ 1531 h 1532"/>
                <a:gd name="T20" fmla="*/ 0 w 736"/>
                <a:gd name="T21" fmla="*/ 1375 h 1532"/>
                <a:gd name="T22" fmla="*/ 0 w 736"/>
                <a:gd name="T23" fmla="*/ 287 h 1532"/>
                <a:gd name="T24" fmla="*/ 9 w 736"/>
                <a:gd name="T25" fmla="*/ 81 h 1532"/>
                <a:gd name="T26" fmla="*/ 9 w 736"/>
                <a:gd name="T27" fmla="*/ 81 h 1532"/>
                <a:gd name="T28" fmla="*/ 90 w 736"/>
                <a:gd name="T29" fmla="*/ 0 h 1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6" h="1532">
                  <a:moveTo>
                    <a:pt x="90" y="0"/>
                  </a:moveTo>
                  <a:lnTo>
                    <a:pt x="645" y="0"/>
                  </a:lnTo>
                  <a:lnTo>
                    <a:pt x="645" y="0"/>
                  </a:lnTo>
                  <a:cubicBezTo>
                    <a:pt x="689" y="0"/>
                    <a:pt x="726" y="37"/>
                    <a:pt x="726" y="81"/>
                  </a:cubicBezTo>
                  <a:lnTo>
                    <a:pt x="735" y="287"/>
                  </a:lnTo>
                  <a:lnTo>
                    <a:pt x="735" y="1375"/>
                  </a:lnTo>
                  <a:lnTo>
                    <a:pt x="735" y="1375"/>
                  </a:lnTo>
                  <a:cubicBezTo>
                    <a:pt x="735" y="1487"/>
                    <a:pt x="644" y="1531"/>
                    <a:pt x="533" y="1531"/>
                  </a:cubicBezTo>
                  <a:lnTo>
                    <a:pt x="203" y="1531"/>
                  </a:lnTo>
                  <a:lnTo>
                    <a:pt x="203" y="1531"/>
                  </a:lnTo>
                  <a:cubicBezTo>
                    <a:pt x="91" y="1531"/>
                    <a:pt x="0" y="1487"/>
                    <a:pt x="0" y="1375"/>
                  </a:cubicBezTo>
                  <a:lnTo>
                    <a:pt x="0" y="287"/>
                  </a:lnTo>
                  <a:lnTo>
                    <a:pt x="9" y="81"/>
                  </a:lnTo>
                  <a:lnTo>
                    <a:pt x="9" y="81"/>
                  </a:lnTo>
                  <a:cubicBezTo>
                    <a:pt x="9" y="37"/>
                    <a:pt x="46" y="0"/>
                    <a:pt x="90"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39" name="Freeform 55">
              <a:extLst>
                <a:ext uri="{FF2B5EF4-FFF2-40B4-BE49-F238E27FC236}">
                  <a16:creationId xmlns:a16="http://schemas.microsoft.com/office/drawing/2014/main" id="{821DE48D-22FC-9146-9B01-FDD15AAEB0B8}"/>
                </a:ext>
              </a:extLst>
            </p:cNvPr>
            <p:cNvSpPr>
              <a:spLocks noChangeArrowheads="1"/>
            </p:cNvSpPr>
            <p:nvPr/>
          </p:nvSpPr>
          <p:spPr bwMode="auto">
            <a:xfrm>
              <a:off x="5470344" y="849528"/>
              <a:ext cx="444843" cy="1000897"/>
            </a:xfrm>
            <a:custGeom>
              <a:avLst/>
              <a:gdLst>
                <a:gd name="T0" fmla="*/ 595 w 636"/>
                <a:gd name="T1" fmla="*/ 0 h 1430"/>
                <a:gd name="T2" fmla="*/ 595 w 636"/>
                <a:gd name="T3" fmla="*/ 0 h 1430"/>
                <a:gd name="T4" fmla="*/ 625 w 636"/>
                <a:gd name="T5" fmla="*/ 30 h 1430"/>
                <a:gd name="T6" fmla="*/ 625 w 636"/>
                <a:gd name="T7" fmla="*/ 32 h 1430"/>
                <a:gd name="T8" fmla="*/ 635 w 636"/>
                <a:gd name="T9" fmla="*/ 238 h 1430"/>
                <a:gd name="T10" fmla="*/ 635 w 636"/>
                <a:gd name="T11" fmla="*/ 1324 h 1430"/>
                <a:gd name="T12" fmla="*/ 635 w 636"/>
                <a:gd name="T13" fmla="*/ 1324 h 1430"/>
                <a:gd name="T14" fmla="*/ 483 w 636"/>
                <a:gd name="T15" fmla="*/ 1429 h 1430"/>
                <a:gd name="T16" fmla="*/ 153 w 636"/>
                <a:gd name="T17" fmla="*/ 1429 h 1430"/>
                <a:gd name="T18" fmla="*/ 153 w 636"/>
                <a:gd name="T19" fmla="*/ 1429 h 1430"/>
                <a:gd name="T20" fmla="*/ 0 w 636"/>
                <a:gd name="T21" fmla="*/ 1324 h 1430"/>
                <a:gd name="T22" fmla="*/ 0 w 636"/>
                <a:gd name="T23" fmla="*/ 238 h 1430"/>
                <a:gd name="T24" fmla="*/ 10 w 636"/>
                <a:gd name="T25" fmla="*/ 31 h 1430"/>
                <a:gd name="T26" fmla="*/ 10 w 636"/>
                <a:gd name="T27" fmla="*/ 30 h 1430"/>
                <a:gd name="T28" fmla="*/ 10 w 636"/>
                <a:gd name="T29" fmla="*/ 30 h 1430"/>
                <a:gd name="T30" fmla="*/ 40 w 636"/>
                <a:gd name="T31" fmla="*/ 0 h 1430"/>
                <a:gd name="T32" fmla="*/ 595 w 636"/>
                <a:gd name="T33" fmla="*/ 0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6" h="1430">
                  <a:moveTo>
                    <a:pt x="595" y="0"/>
                  </a:moveTo>
                  <a:lnTo>
                    <a:pt x="595" y="0"/>
                  </a:lnTo>
                  <a:cubicBezTo>
                    <a:pt x="611" y="0"/>
                    <a:pt x="625" y="14"/>
                    <a:pt x="625" y="30"/>
                  </a:cubicBezTo>
                  <a:lnTo>
                    <a:pt x="625" y="32"/>
                  </a:lnTo>
                  <a:lnTo>
                    <a:pt x="635" y="238"/>
                  </a:lnTo>
                  <a:lnTo>
                    <a:pt x="635" y="1324"/>
                  </a:lnTo>
                  <a:lnTo>
                    <a:pt x="635" y="1324"/>
                  </a:lnTo>
                  <a:cubicBezTo>
                    <a:pt x="635" y="1394"/>
                    <a:pt x="584" y="1429"/>
                    <a:pt x="483" y="1429"/>
                  </a:cubicBezTo>
                  <a:lnTo>
                    <a:pt x="153" y="1429"/>
                  </a:lnTo>
                  <a:lnTo>
                    <a:pt x="153" y="1429"/>
                  </a:lnTo>
                  <a:cubicBezTo>
                    <a:pt x="51" y="1429"/>
                    <a:pt x="0" y="1394"/>
                    <a:pt x="0" y="1324"/>
                  </a:cubicBezTo>
                  <a:lnTo>
                    <a:pt x="0" y="238"/>
                  </a:lnTo>
                  <a:lnTo>
                    <a:pt x="10" y="31"/>
                  </a:lnTo>
                  <a:lnTo>
                    <a:pt x="10" y="30"/>
                  </a:lnTo>
                  <a:lnTo>
                    <a:pt x="10" y="30"/>
                  </a:lnTo>
                  <a:cubicBezTo>
                    <a:pt x="10" y="14"/>
                    <a:pt x="24" y="0"/>
                    <a:pt x="40" y="0"/>
                  </a:cubicBezTo>
                  <a:lnTo>
                    <a:pt x="595"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0" name="Freeform 56">
              <a:extLst>
                <a:ext uri="{FF2B5EF4-FFF2-40B4-BE49-F238E27FC236}">
                  <a16:creationId xmlns:a16="http://schemas.microsoft.com/office/drawing/2014/main" id="{A27F7301-5548-1949-A2B3-D96AEAAC76C8}"/>
                </a:ext>
              </a:extLst>
            </p:cNvPr>
            <p:cNvSpPr>
              <a:spLocks noChangeArrowheads="1"/>
            </p:cNvSpPr>
            <p:nvPr/>
          </p:nvSpPr>
          <p:spPr bwMode="auto">
            <a:xfrm>
              <a:off x="5566110" y="849528"/>
              <a:ext cx="253313" cy="1000897"/>
            </a:xfrm>
            <a:custGeom>
              <a:avLst/>
              <a:gdLst>
                <a:gd name="T0" fmla="*/ 15 w 360"/>
                <a:gd name="T1" fmla="*/ 1429 h 1430"/>
                <a:gd name="T2" fmla="*/ 345 w 360"/>
                <a:gd name="T3" fmla="*/ 1429 h 1430"/>
                <a:gd name="T4" fmla="*/ 345 w 360"/>
                <a:gd name="T5" fmla="*/ 1429 h 1430"/>
                <a:gd name="T6" fmla="*/ 359 w 360"/>
                <a:gd name="T7" fmla="*/ 1429 h 1430"/>
                <a:gd name="T8" fmla="*/ 359 w 360"/>
                <a:gd name="T9" fmla="*/ 87 h 1430"/>
                <a:gd name="T10" fmla="*/ 358 w 360"/>
                <a:gd name="T11" fmla="*/ 0 h 1430"/>
                <a:gd name="T12" fmla="*/ 2 w 360"/>
                <a:gd name="T13" fmla="*/ 0 h 1430"/>
                <a:gd name="T14" fmla="*/ 0 w 360"/>
                <a:gd name="T15" fmla="*/ 87 h 1430"/>
                <a:gd name="T16" fmla="*/ 0 w 360"/>
                <a:gd name="T17" fmla="*/ 1429 h 1430"/>
                <a:gd name="T18" fmla="*/ 0 w 360"/>
                <a:gd name="T19" fmla="*/ 1429 h 1430"/>
                <a:gd name="T20" fmla="*/ 15 w 360"/>
                <a:gd name="T21" fmla="*/ 1429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0" h="1430">
                  <a:moveTo>
                    <a:pt x="15" y="1429"/>
                  </a:moveTo>
                  <a:lnTo>
                    <a:pt x="345" y="1429"/>
                  </a:lnTo>
                  <a:lnTo>
                    <a:pt x="345" y="1429"/>
                  </a:lnTo>
                  <a:cubicBezTo>
                    <a:pt x="350" y="1429"/>
                    <a:pt x="355" y="1429"/>
                    <a:pt x="359" y="1429"/>
                  </a:cubicBezTo>
                  <a:lnTo>
                    <a:pt x="359" y="87"/>
                  </a:lnTo>
                  <a:lnTo>
                    <a:pt x="358" y="0"/>
                  </a:lnTo>
                  <a:lnTo>
                    <a:pt x="2" y="0"/>
                  </a:lnTo>
                  <a:lnTo>
                    <a:pt x="0" y="87"/>
                  </a:lnTo>
                  <a:lnTo>
                    <a:pt x="0" y="1429"/>
                  </a:lnTo>
                  <a:lnTo>
                    <a:pt x="0" y="1429"/>
                  </a:lnTo>
                  <a:cubicBezTo>
                    <a:pt x="5" y="1429"/>
                    <a:pt x="9" y="1429"/>
                    <a:pt x="15" y="1429"/>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41" name="Freeform 57">
              <a:extLst>
                <a:ext uri="{FF2B5EF4-FFF2-40B4-BE49-F238E27FC236}">
                  <a16:creationId xmlns:a16="http://schemas.microsoft.com/office/drawing/2014/main" id="{92B476A3-BCCC-7A4D-88A9-4C5ACBC977B5}"/>
                </a:ext>
              </a:extLst>
            </p:cNvPr>
            <p:cNvSpPr>
              <a:spLocks noChangeArrowheads="1"/>
            </p:cNvSpPr>
            <p:nvPr/>
          </p:nvSpPr>
          <p:spPr bwMode="auto">
            <a:xfrm>
              <a:off x="5482701" y="1726858"/>
              <a:ext cx="114301" cy="114299"/>
            </a:xfrm>
            <a:custGeom>
              <a:avLst/>
              <a:gdLst>
                <a:gd name="T0" fmla="*/ 25 w 161"/>
                <a:gd name="T1" fmla="*/ 0 h 161"/>
                <a:gd name="T2" fmla="*/ 25 w 161"/>
                <a:gd name="T3" fmla="*/ 0 h 161"/>
                <a:gd name="T4" fmla="*/ 51 w 161"/>
                <a:gd name="T5" fmla="*/ 25 h 161"/>
                <a:gd name="T6" fmla="*/ 51 w 161"/>
                <a:gd name="T7" fmla="*/ 25 h 161"/>
                <a:gd name="T8" fmla="*/ 135 w 161"/>
                <a:gd name="T9" fmla="*/ 109 h 161"/>
                <a:gd name="T10" fmla="*/ 135 w 161"/>
                <a:gd name="T11" fmla="*/ 109 h 161"/>
                <a:gd name="T12" fmla="*/ 160 w 161"/>
                <a:gd name="T13" fmla="*/ 134 h 161"/>
                <a:gd name="T14" fmla="*/ 160 w 161"/>
                <a:gd name="T15" fmla="*/ 134 h 161"/>
                <a:gd name="T16" fmla="*/ 135 w 161"/>
                <a:gd name="T17" fmla="*/ 160 h 161"/>
                <a:gd name="T18" fmla="*/ 135 w 161"/>
                <a:gd name="T19" fmla="*/ 160 h 161"/>
                <a:gd name="T20" fmla="*/ 0 w 161"/>
                <a:gd name="T21" fmla="*/ 25 h 161"/>
                <a:gd name="T22" fmla="*/ 0 w 161"/>
                <a:gd name="T23" fmla="*/ 25 h 161"/>
                <a:gd name="T24" fmla="*/ 25 w 161"/>
                <a:gd name="T2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61">
                  <a:moveTo>
                    <a:pt x="25" y="0"/>
                  </a:moveTo>
                  <a:lnTo>
                    <a:pt x="25" y="0"/>
                  </a:lnTo>
                  <a:cubicBezTo>
                    <a:pt x="39" y="0"/>
                    <a:pt x="51" y="11"/>
                    <a:pt x="51" y="25"/>
                  </a:cubicBezTo>
                  <a:lnTo>
                    <a:pt x="51" y="25"/>
                  </a:lnTo>
                  <a:cubicBezTo>
                    <a:pt x="51" y="72"/>
                    <a:pt x="88" y="109"/>
                    <a:pt x="135" y="109"/>
                  </a:cubicBezTo>
                  <a:lnTo>
                    <a:pt x="135" y="109"/>
                  </a:lnTo>
                  <a:cubicBezTo>
                    <a:pt x="149" y="109"/>
                    <a:pt x="160" y="120"/>
                    <a:pt x="160" y="134"/>
                  </a:cubicBezTo>
                  <a:lnTo>
                    <a:pt x="160" y="134"/>
                  </a:lnTo>
                  <a:cubicBezTo>
                    <a:pt x="160" y="148"/>
                    <a:pt x="149" y="160"/>
                    <a:pt x="135" y="160"/>
                  </a:cubicBezTo>
                  <a:lnTo>
                    <a:pt x="135" y="160"/>
                  </a:lnTo>
                  <a:cubicBezTo>
                    <a:pt x="61" y="160"/>
                    <a:pt x="0" y="99"/>
                    <a:pt x="0" y="25"/>
                  </a:cubicBezTo>
                  <a:lnTo>
                    <a:pt x="0" y="25"/>
                  </a:lnTo>
                  <a:cubicBezTo>
                    <a:pt x="0" y="11"/>
                    <a:pt x="11" y="0"/>
                    <a:pt x="25" y="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242" name="Freeform 58">
              <a:extLst>
                <a:ext uri="{FF2B5EF4-FFF2-40B4-BE49-F238E27FC236}">
                  <a16:creationId xmlns:a16="http://schemas.microsoft.com/office/drawing/2014/main" id="{5C34F7BC-4C44-194D-A3A5-1D654F14ADA9}"/>
                </a:ext>
              </a:extLst>
            </p:cNvPr>
            <p:cNvSpPr>
              <a:spLocks noChangeArrowheads="1"/>
            </p:cNvSpPr>
            <p:nvPr/>
          </p:nvSpPr>
          <p:spPr bwMode="auto">
            <a:xfrm>
              <a:off x="5788531" y="1726858"/>
              <a:ext cx="114299" cy="114299"/>
            </a:xfrm>
            <a:custGeom>
              <a:avLst/>
              <a:gdLst>
                <a:gd name="T0" fmla="*/ 135 w 161"/>
                <a:gd name="T1" fmla="*/ 0 h 161"/>
                <a:gd name="T2" fmla="*/ 135 w 161"/>
                <a:gd name="T3" fmla="*/ 0 h 161"/>
                <a:gd name="T4" fmla="*/ 160 w 161"/>
                <a:gd name="T5" fmla="*/ 25 h 161"/>
                <a:gd name="T6" fmla="*/ 160 w 161"/>
                <a:gd name="T7" fmla="*/ 25 h 161"/>
                <a:gd name="T8" fmla="*/ 26 w 161"/>
                <a:gd name="T9" fmla="*/ 160 h 161"/>
                <a:gd name="T10" fmla="*/ 26 w 161"/>
                <a:gd name="T11" fmla="*/ 160 h 161"/>
                <a:gd name="T12" fmla="*/ 0 w 161"/>
                <a:gd name="T13" fmla="*/ 134 h 161"/>
                <a:gd name="T14" fmla="*/ 0 w 161"/>
                <a:gd name="T15" fmla="*/ 134 h 161"/>
                <a:gd name="T16" fmla="*/ 26 w 161"/>
                <a:gd name="T17" fmla="*/ 109 h 161"/>
                <a:gd name="T18" fmla="*/ 26 w 161"/>
                <a:gd name="T19" fmla="*/ 109 h 161"/>
                <a:gd name="T20" fmla="*/ 110 w 161"/>
                <a:gd name="T21" fmla="*/ 25 h 161"/>
                <a:gd name="T22" fmla="*/ 110 w 161"/>
                <a:gd name="T23" fmla="*/ 25 h 161"/>
                <a:gd name="T24" fmla="*/ 135 w 161"/>
                <a:gd name="T2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61">
                  <a:moveTo>
                    <a:pt x="135" y="0"/>
                  </a:moveTo>
                  <a:lnTo>
                    <a:pt x="135" y="0"/>
                  </a:lnTo>
                  <a:cubicBezTo>
                    <a:pt x="149" y="0"/>
                    <a:pt x="160" y="11"/>
                    <a:pt x="160" y="25"/>
                  </a:cubicBezTo>
                  <a:lnTo>
                    <a:pt x="160" y="25"/>
                  </a:lnTo>
                  <a:cubicBezTo>
                    <a:pt x="160" y="99"/>
                    <a:pt x="100" y="160"/>
                    <a:pt x="26" y="160"/>
                  </a:cubicBezTo>
                  <a:lnTo>
                    <a:pt x="26" y="160"/>
                  </a:lnTo>
                  <a:cubicBezTo>
                    <a:pt x="12" y="160"/>
                    <a:pt x="0" y="148"/>
                    <a:pt x="0" y="134"/>
                  </a:cubicBezTo>
                  <a:lnTo>
                    <a:pt x="0" y="134"/>
                  </a:lnTo>
                  <a:cubicBezTo>
                    <a:pt x="0" y="120"/>
                    <a:pt x="12" y="109"/>
                    <a:pt x="26" y="109"/>
                  </a:cubicBezTo>
                  <a:lnTo>
                    <a:pt x="26" y="109"/>
                  </a:lnTo>
                  <a:cubicBezTo>
                    <a:pt x="72" y="109"/>
                    <a:pt x="110" y="72"/>
                    <a:pt x="110" y="25"/>
                  </a:cubicBezTo>
                  <a:lnTo>
                    <a:pt x="110" y="25"/>
                  </a:lnTo>
                  <a:cubicBezTo>
                    <a:pt x="110" y="11"/>
                    <a:pt x="121" y="0"/>
                    <a:pt x="135" y="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243" name="Freeform 59">
              <a:extLst>
                <a:ext uri="{FF2B5EF4-FFF2-40B4-BE49-F238E27FC236}">
                  <a16:creationId xmlns:a16="http://schemas.microsoft.com/office/drawing/2014/main" id="{9EF94BC3-1FE6-7846-84D2-DC101495736C}"/>
                </a:ext>
              </a:extLst>
            </p:cNvPr>
            <p:cNvSpPr>
              <a:spLocks noChangeArrowheads="1"/>
            </p:cNvSpPr>
            <p:nvPr/>
          </p:nvSpPr>
          <p:spPr bwMode="auto">
            <a:xfrm>
              <a:off x="5498147" y="932935"/>
              <a:ext cx="392326" cy="639463"/>
            </a:xfrm>
            <a:custGeom>
              <a:avLst/>
              <a:gdLst>
                <a:gd name="T0" fmla="*/ 519 w 558"/>
                <a:gd name="T1" fmla="*/ 0 h 914"/>
                <a:gd name="T2" fmla="*/ 519 w 558"/>
                <a:gd name="T3" fmla="*/ 0 h 914"/>
                <a:gd name="T4" fmla="*/ 549 w 558"/>
                <a:gd name="T5" fmla="*/ 21 h 914"/>
                <a:gd name="T6" fmla="*/ 549 w 558"/>
                <a:gd name="T7" fmla="*/ 23 h 914"/>
                <a:gd name="T8" fmla="*/ 557 w 558"/>
                <a:gd name="T9" fmla="*/ 80 h 914"/>
                <a:gd name="T10" fmla="*/ 557 w 558"/>
                <a:gd name="T11" fmla="*/ 814 h 914"/>
                <a:gd name="T12" fmla="*/ 557 w 558"/>
                <a:gd name="T13" fmla="*/ 814 h 914"/>
                <a:gd name="T14" fmla="*/ 422 w 558"/>
                <a:gd name="T15" fmla="*/ 913 h 914"/>
                <a:gd name="T16" fmla="*/ 135 w 558"/>
                <a:gd name="T17" fmla="*/ 913 h 914"/>
                <a:gd name="T18" fmla="*/ 135 w 558"/>
                <a:gd name="T19" fmla="*/ 913 h 914"/>
                <a:gd name="T20" fmla="*/ 0 w 558"/>
                <a:gd name="T21" fmla="*/ 814 h 914"/>
                <a:gd name="T22" fmla="*/ 0 w 558"/>
                <a:gd name="T23" fmla="*/ 80 h 914"/>
                <a:gd name="T24" fmla="*/ 9 w 558"/>
                <a:gd name="T25" fmla="*/ 23 h 914"/>
                <a:gd name="T26" fmla="*/ 9 w 558"/>
                <a:gd name="T27" fmla="*/ 21 h 914"/>
                <a:gd name="T28" fmla="*/ 9 w 558"/>
                <a:gd name="T29" fmla="*/ 21 h 914"/>
                <a:gd name="T30" fmla="*/ 38 w 558"/>
                <a:gd name="T31" fmla="*/ 0 h 914"/>
                <a:gd name="T32" fmla="*/ 519 w 558"/>
                <a:gd name="T33" fmla="*/ 0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8" h="914">
                  <a:moveTo>
                    <a:pt x="519" y="0"/>
                  </a:moveTo>
                  <a:lnTo>
                    <a:pt x="519" y="0"/>
                  </a:lnTo>
                  <a:cubicBezTo>
                    <a:pt x="536" y="0"/>
                    <a:pt x="549" y="10"/>
                    <a:pt x="549" y="21"/>
                  </a:cubicBezTo>
                  <a:lnTo>
                    <a:pt x="549" y="23"/>
                  </a:lnTo>
                  <a:lnTo>
                    <a:pt x="557" y="80"/>
                  </a:lnTo>
                  <a:lnTo>
                    <a:pt x="557" y="814"/>
                  </a:lnTo>
                  <a:lnTo>
                    <a:pt x="557" y="814"/>
                  </a:lnTo>
                  <a:cubicBezTo>
                    <a:pt x="557" y="869"/>
                    <a:pt x="497" y="913"/>
                    <a:pt x="422" y="913"/>
                  </a:cubicBezTo>
                  <a:lnTo>
                    <a:pt x="135" y="913"/>
                  </a:lnTo>
                  <a:lnTo>
                    <a:pt x="135" y="913"/>
                  </a:lnTo>
                  <a:cubicBezTo>
                    <a:pt x="61" y="913"/>
                    <a:pt x="0" y="869"/>
                    <a:pt x="0" y="814"/>
                  </a:cubicBezTo>
                  <a:lnTo>
                    <a:pt x="0" y="80"/>
                  </a:lnTo>
                  <a:lnTo>
                    <a:pt x="9" y="23"/>
                  </a:lnTo>
                  <a:lnTo>
                    <a:pt x="9" y="21"/>
                  </a:lnTo>
                  <a:lnTo>
                    <a:pt x="9" y="21"/>
                  </a:lnTo>
                  <a:cubicBezTo>
                    <a:pt x="9" y="10"/>
                    <a:pt x="22" y="0"/>
                    <a:pt x="38" y="0"/>
                  </a:cubicBezTo>
                  <a:lnTo>
                    <a:pt x="519" y="0"/>
                  </a:lnTo>
                </a:path>
              </a:pathLst>
            </a:custGeom>
            <a:solidFill>
              <a:schemeClr val="accent6">
                <a:lumMod val="50000"/>
              </a:schemeClr>
            </a:solidFill>
            <a:ln>
              <a:noFill/>
            </a:ln>
            <a:effectLst/>
          </p:spPr>
          <p:txBody>
            <a:bodyPr wrap="none" anchor="ctr"/>
            <a:lstStyle/>
            <a:p>
              <a:endParaRPr lang="en-US" sz="3266" dirty="0">
                <a:latin typeface="Fira Sans Light" panose="020B0403050000020004" pitchFamily="34" charset="0"/>
              </a:endParaRPr>
            </a:p>
          </p:txBody>
        </p:sp>
        <p:sp>
          <p:nvSpPr>
            <p:cNvPr id="244" name="Freeform 60">
              <a:extLst>
                <a:ext uri="{FF2B5EF4-FFF2-40B4-BE49-F238E27FC236}">
                  <a16:creationId xmlns:a16="http://schemas.microsoft.com/office/drawing/2014/main" id="{D8476049-ADF4-B544-8396-5097B7550FF4}"/>
                </a:ext>
              </a:extLst>
            </p:cNvPr>
            <p:cNvSpPr>
              <a:spLocks noChangeArrowheads="1"/>
            </p:cNvSpPr>
            <p:nvPr/>
          </p:nvSpPr>
          <p:spPr bwMode="auto">
            <a:xfrm>
              <a:off x="5498147" y="932935"/>
              <a:ext cx="194618" cy="639463"/>
            </a:xfrm>
            <a:custGeom>
              <a:avLst/>
              <a:gdLst>
                <a:gd name="T0" fmla="*/ 135 w 279"/>
                <a:gd name="T1" fmla="*/ 913 h 914"/>
                <a:gd name="T2" fmla="*/ 278 w 279"/>
                <a:gd name="T3" fmla="*/ 913 h 914"/>
                <a:gd name="T4" fmla="*/ 278 w 279"/>
                <a:gd name="T5" fmla="*/ 0 h 914"/>
                <a:gd name="T6" fmla="*/ 38 w 279"/>
                <a:gd name="T7" fmla="*/ 0 h 914"/>
                <a:gd name="T8" fmla="*/ 38 w 279"/>
                <a:gd name="T9" fmla="*/ 0 h 914"/>
                <a:gd name="T10" fmla="*/ 9 w 279"/>
                <a:gd name="T11" fmla="*/ 21 h 914"/>
                <a:gd name="T12" fmla="*/ 9 w 279"/>
                <a:gd name="T13" fmla="*/ 23 h 914"/>
                <a:gd name="T14" fmla="*/ 0 w 279"/>
                <a:gd name="T15" fmla="*/ 80 h 914"/>
                <a:gd name="T16" fmla="*/ 0 w 279"/>
                <a:gd name="T17" fmla="*/ 814 h 914"/>
                <a:gd name="T18" fmla="*/ 0 w 279"/>
                <a:gd name="T19" fmla="*/ 814 h 914"/>
                <a:gd name="T20" fmla="*/ 135 w 279"/>
                <a:gd name="T21" fmla="*/ 913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914">
                  <a:moveTo>
                    <a:pt x="135" y="913"/>
                  </a:moveTo>
                  <a:lnTo>
                    <a:pt x="278" y="913"/>
                  </a:lnTo>
                  <a:lnTo>
                    <a:pt x="278" y="0"/>
                  </a:lnTo>
                  <a:lnTo>
                    <a:pt x="38" y="0"/>
                  </a:lnTo>
                  <a:lnTo>
                    <a:pt x="38" y="0"/>
                  </a:lnTo>
                  <a:cubicBezTo>
                    <a:pt x="22" y="0"/>
                    <a:pt x="9" y="10"/>
                    <a:pt x="9" y="21"/>
                  </a:cubicBezTo>
                  <a:lnTo>
                    <a:pt x="9" y="23"/>
                  </a:lnTo>
                  <a:lnTo>
                    <a:pt x="0" y="80"/>
                  </a:lnTo>
                  <a:lnTo>
                    <a:pt x="0" y="814"/>
                  </a:lnTo>
                  <a:lnTo>
                    <a:pt x="0" y="814"/>
                  </a:lnTo>
                  <a:cubicBezTo>
                    <a:pt x="0" y="869"/>
                    <a:pt x="61" y="913"/>
                    <a:pt x="135" y="913"/>
                  </a:cubicBezTo>
                </a:path>
              </a:pathLst>
            </a:custGeom>
            <a:solidFill>
              <a:schemeClr val="accent6">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45" name="Freeform 61">
              <a:extLst>
                <a:ext uri="{FF2B5EF4-FFF2-40B4-BE49-F238E27FC236}">
                  <a16:creationId xmlns:a16="http://schemas.microsoft.com/office/drawing/2014/main" id="{B9B6C2AD-4892-2F45-A5A4-5C54D4ABE154}"/>
                </a:ext>
              </a:extLst>
            </p:cNvPr>
            <p:cNvSpPr>
              <a:spLocks noChangeArrowheads="1"/>
            </p:cNvSpPr>
            <p:nvPr/>
          </p:nvSpPr>
          <p:spPr bwMode="auto">
            <a:xfrm>
              <a:off x="5816333" y="1353065"/>
              <a:ext cx="95766" cy="182263"/>
            </a:xfrm>
            <a:custGeom>
              <a:avLst/>
              <a:gdLst>
                <a:gd name="T0" fmla="*/ 38 w 135"/>
                <a:gd name="T1" fmla="*/ 0 h 261"/>
                <a:gd name="T2" fmla="*/ 134 w 135"/>
                <a:gd name="T3" fmla="*/ 245 h 261"/>
                <a:gd name="T4" fmla="*/ 96 w 135"/>
                <a:gd name="T5" fmla="*/ 260 h 261"/>
                <a:gd name="T6" fmla="*/ 0 w 135"/>
                <a:gd name="T7" fmla="*/ 15 h 261"/>
                <a:gd name="T8" fmla="*/ 38 w 135"/>
                <a:gd name="T9" fmla="*/ 0 h 261"/>
              </a:gdLst>
              <a:ahLst/>
              <a:cxnLst>
                <a:cxn ang="0">
                  <a:pos x="T0" y="T1"/>
                </a:cxn>
                <a:cxn ang="0">
                  <a:pos x="T2" y="T3"/>
                </a:cxn>
                <a:cxn ang="0">
                  <a:pos x="T4" y="T5"/>
                </a:cxn>
                <a:cxn ang="0">
                  <a:pos x="T6" y="T7"/>
                </a:cxn>
                <a:cxn ang="0">
                  <a:pos x="T8" y="T9"/>
                </a:cxn>
              </a:cxnLst>
              <a:rect l="0" t="0" r="r" b="b"/>
              <a:pathLst>
                <a:path w="135" h="261">
                  <a:moveTo>
                    <a:pt x="38" y="0"/>
                  </a:moveTo>
                  <a:lnTo>
                    <a:pt x="134" y="245"/>
                  </a:lnTo>
                  <a:lnTo>
                    <a:pt x="96" y="260"/>
                  </a:lnTo>
                  <a:lnTo>
                    <a:pt x="0" y="15"/>
                  </a:lnTo>
                  <a:lnTo>
                    <a:pt x="38"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6" name="Freeform 62">
              <a:extLst>
                <a:ext uri="{FF2B5EF4-FFF2-40B4-BE49-F238E27FC236}">
                  <a16:creationId xmlns:a16="http://schemas.microsoft.com/office/drawing/2014/main" id="{56F06EB0-FCEB-BC40-B87D-DB6EF24153EE}"/>
                </a:ext>
              </a:extLst>
            </p:cNvPr>
            <p:cNvSpPr>
              <a:spLocks noChangeArrowheads="1"/>
            </p:cNvSpPr>
            <p:nvPr/>
          </p:nvSpPr>
          <p:spPr bwMode="auto">
            <a:xfrm>
              <a:off x="5844137" y="1192427"/>
              <a:ext cx="55605" cy="27804"/>
            </a:xfrm>
            <a:custGeom>
              <a:avLst/>
              <a:gdLst>
                <a:gd name="T0" fmla="*/ 0 w 78"/>
                <a:gd name="T1" fmla="*/ 0 h 41"/>
                <a:gd name="T2" fmla="*/ 77 w 78"/>
                <a:gd name="T3" fmla="*/ 0 h 41"/>
                <a:gd name="T4" fmla="*/ 77 w 78"/>
                <a:gd name="T5" fmla="*/ 40 h 41"/>
                <a:gd name="T6" fmla="*/ 0 w 78"/>
                <a:gd name="T7" fmla="*/ 40 h 41"/>
                <a:gd name="T8" fmla="*/ 0 w 78"/>
                <a:gd name="T9" fmla="*/ 0 h 41"/>
              </a:gdLst>
              <a:ahLst/>
              <a:cxnLst>
                <a:cxn ang="0">
                  <a:pos x="T0" y="T1"/>
                </a:cxn>
                <a:cxn ang="0">
                  <a:pos x="T2" y="T3"/>
                </a:cxn>
                <a:cxn ang="0">
                  <a:pos x="T4" y="T5"/>
                </a:cxn>
                <a:cxn ang="0">
                  <a:pos x="T6" y="T7"/>
                </a:cxn>
                <a:cxn ang="0">
                  <a:pos x="T8" y="T9"/>
                </a:cxn>
              </a:cxnLst>
              <a:rect l="0" t="0" r="r" b="b"/>
              <a:pathLst>
                <a:path w="78" h="41">
                  <a:moveTo>
                    <a:pt x="0" y="0"/>
                  </a:moveTo>
                  <a:lnTo>
                    <a:pt x="77" y="0"/>
                  </a:lnTo>
                  <a:lnTo>
                    <a:pt x="77" y="40"/>
                  </a:lnTo>
                  <a:lnTo>
                    <a:pt x="0" y="40"/>
                  </a:lnTo>
                  <a:lnTo>
                    <a:pt x="0"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7" name="Freeform 63">
              <a:extLst>
                <a:ext uri="{FF2B5EF4-FFF2-40B4-BE49-F238E27FC236}">
                  <a16:creationId xmlns:a16="http://schemas.microsoft.com/office/drawing/2014/main" id="{EA05B40B-C11C-0B40-BE9A-1E1552A25FE7}"/>
                </a:ext>
              </a:extLst>
            </p:cNvPr>
            <p:cNvSpPr>
              <a:spLocks noChangeArrowheads="1"/>
            </p:cNvSpPr>
            <p:nvPr/>
          </p:nvSpPr>
          <p:spPr bwMode="auto">
            <a:xfrm>
              <a:off x="5831780" y="920578"/>
              <a:ext cx="67962" cy="83409"/>
            </a:xfrm>
            <a:custGeom>
              <a:avLst/>
              <a:gdLst>
                <a:gd name="T0" fmla="*/ 62 w 97"/>
                <a:gd name="T1" fmla="*/ 0 h 118"/>
                <a:gd name="T2" fmla="*/ 96 w 97"/>
                <a:gd name="T3" fmla="*/ 22 h 118"/>
                <a:gd name="T4" fmla="*/ 34 w 97"/>
                <a:gd name="T5" fmla="*/ 117 h 118"/>
                <a:gd name="T6" fmla="*/ 0 w 97"/>
                <a:gd name="T7" fmla="*/ 95 h 118"/>
                <a:gd name="T8" fmla="*/ 62 w 97"/>
                <a:gd name="T9" fmla="*/ 0 h 118"/>
              </a:gdLst>
              <a:ahLst/>
              <a:cxnLst>
                <a:cxn ang="0">
                  <a:pos x="T0" y="T1"/>
                </a:cxn>
                <a:cxn ang="0">
                  <a:pos x="T2" y="T3"/>
                </a:cxn>
                <a:cxn ang="0">
                  <a:pos x="T4" y="T5"/>
                </a:cxn>
                <a:cxn ang="0">
                  <a:pos x="T6" y="T7"/>
                </a:cxn>
                <a:cxn ang="0">
                  <a:pos x="T8" y="T9"/>
                </a:cxn>
              </a:cxnLst>
              <a:rect l="0" t="0" r="r" b="b"/>
              <a:pathLst>
                <a:path w="97" h="118">
                  <a:moveTo>
                    <a:pt x="62" y="0"/>
                  </a:moveTo>
                  <a:lnTo>
                    <a:pt x="96" y="22"/>
                  </a:lnTo>
                  <a:lnTo>
                    <a:pt x="34" y="117"/>
                  </a:lnTo>
                  <a:lnTo>
                    <a:pt x="0" y="95"/>
                  </a:lnTo>
                  <a:lnTo>
                    <a:pt x="62"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8" name="Freeform 64">
              <a:extLst>
                <a:ext uri="{FF2B5EF4-FFF2-40B4-BE49-F238E27FC236}">
                  <a16:creationId xmlns:a16="http://schemas.microsoft.com/office/drawing/2014/main" id="{3A93D090-9941-DF4E-AF10-3CF8273EB343}"/>
                </a:ext>
              </a:extLst>
            </p:cNvPr>
            <p:cNvSpPr>
              <a:spLocks noChangeArrowheads="1"/>
            </p:cNvSpPr>
            <p:nvPr/>
          </p:nvSpPr>
          <p:spPr bwMode="auto">
            <a:xfrm>
              <a:off x="5467256" y="1353065"/>
              <a:ext cx="95764" cy="182263"/>
            </a:xfrm>
            <a:custGeom>
              <a:avLst/>
              <a:gdLst>
                <a:gd name="T0" fmla="*/ 96 w 135"/>
                <a:gd name="T1" fmla="*/ 0 h 261"/>
                <a:gd name="T2" fmla="*/ 134 w 135"/>
                <a:gd name="T3" fmla="*/ 15 h 261"/>
                <a:gd name="T4" fmla="*/ 37 w 135"/>
                <a:gd name="T5" fmla="*/ 260 h 261"/>
                <a:gd name="T6" fmla="*/ 0 w 135"/>
                <a:gd name="T7" fmla="*/ 245 h 261"/>
                <a:gd name="T8" fmla="*/ 96 w 135"/>
                <a:gd name="T9" fmla="*/ 0 h 261"/>
              </a:gdLst>
              <a:ahLst/>
              <a:cxnLst>
                <a:cxn ang="0">
                  <a:pos x="T0" y="T1"/>
                </a:cxn>
                <a:cxn ang="0">
                  <a:pos x="T2" y="T3"/>
                </a:cxn>
                <a:cxn ang="0">
                  <a:pos x="T4" y="T5"/>
                </a:cxn>
                <a:cxn ang="0">
                  <a:pos x="T6" y="T7"/>
                </a:cxn>
                <a:cxn ang="0">
                  <a:pos x="T8" y="T9"/>
                </a:cxn>
              </a:cxnLst>
              <a:rect l="0" t="0" r="r" b="b"/>
              <a:pathLst>
                <a:path w="135" h="261">
                  <a:moveTo>
                    <a:pt x="96" y="0"/>
                  </a:moveTo>
                  <a:lnTo>
                    <a:pt x="134" y="15"/>
                  </a:lnTo>
                  <a:lnTo>
                    <a:pt x="37" y="260"/>
                  </a:lnTo>
                  <a:lnTo>
                    <a:pt x="0" y="245"/>
                  </a:lnTo>
                  <a:lnTo>
                    <a:pt x="96"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9" name="Freeform 65">
              <a:extLst>
                <a:ext uri="{FF2B5EF4-FFF2-40B4-BE49-F238E27FC236}">
                  <a16:creationId xmlns:a16="http://schemas.microsoft.com/office/drawing/2014/main" id="{8338E364-FCF9-5743-B1E0-6D9235051238}"/>
                </a:ext>
              </a:extLst>
            </p:cNvPr>
            <p:cNvSpPr>
              <a:spLocks noChangeArrowheads="1"/>
            </p:cNvSpPr>
            <p:nvPr/>
          </p:nvSpPr>
          <p:spPr bwMode="auto">
            <a:xfrm>
              <a:off x="5479612" y="1192427"/>
              <a:ext cx="52515" cy="27804"/>
            </a:xfrm>
            <a:custGeom>
              <a:avLst/>
              <a:gdLst>
                <a:gd name="T0" fmla="*/ 0 w 77"/>
                <a:gd name="T1" fmla="*/ 0 h 41"/>
                <a:gd name="T2" fmla="*/ 76 w 77"/>
                <a:gd name="T3" fmla="*/ 0 h 41"/>
                <a:gd name="T4" fmla="*/ 76 w 77"/>
                <a:gd name="T5" fmla="*/ 40 h 41"/>
                <a:gd name="T6" fmla="*/ 0 w 77"/>
                <a:gd name="T7" fmla="*/ 40 h 41"/>
                <a:gd name="T8" fmla="*/ 0 w 77"/>
                <a:gd name="T9" fmla="*/ 0 h 41"/>
              </a:gdLst>
              <a:ahLst/>
              <a:cxnLst>
                <a:cxn ang="0">
                  <a:pos x="T0" y="T1"/>
                </a:cxn>
                <a:cxn ang="0">
                  <a:pos x="T2" y="T3"/>
                </a:cxn>
                <a:cxn ang="0">
                  <a:pos x="T4" y="T5"/>
                </a:cxn>
                <a:cxn ang="0">
                  <a:pos x="T6" y="T7"/>
                </a:cxn>
                <a:cxn ang="0">
                  <a:pos x="T8" y="T9"/>
                </a:cxn>
              </a:cxnLst>
              <a:rect l="0" t="0" r="r" b="b"/>
              <a:pathLst>
                <a:path w="77" h="41">
                  <a:moveTo>
                    <a:pt x="0" y="0"/>
                  </a:moveTo>
                  <a:lnTo>
                    <a:pt x="76" y="0"/>
                  </a:lnTo>
                  <a:lnTo>
                    <a:pt x="76" y="40"/>
                  </a:lnTo>
                  <a:lnTo>
                    <a:pt x="0" y="40"/>
                  </a:lnTo>
                  <a:lnTo>
                    <a:pt x="0"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50" name="Freeform 66">
              <a:extLst>
                <a:ext uri="{FF2B5EF4-FFF2-40B4-BE49-F238E27FC236}">
                  <a16:creationId xmlns:a16="http://schemas.microsoft.com/office/drawing/2014/main" id="{5A6EE280-38CC-C44F-8557-A7F53E7BC526}"/>
                </a:ext>
              </a:extLst>
            </p:cNvPr>
            <p:cNvSpPr>
              <a:spLocks noChangeArrowheads="1"/>
            </p:cNvSpPr>
            <p:nvPr/>
          </p:nvSpPr>
          <p:spPr bwMode="auto">
            <a:xfrm>
              <a:off x="5479612" y="920578"/>
              <a:ext cx="67962" cy="83409"/>
            </a:xfrm>
            <a:custGeom>
              <a:avLst/>
              <a:gdLst>
                <a:gd name="T0" fmla="*/ 35 w 97"/>
                <a:gd name="T1" fmla="*/ 0 h 118"/>
                <a:gd name="T2" fmla="*/ 96 w 97"/>
                <a:gd name="T3" fmla="*/ 95 h 118"/>
                <a:gd name="T4" fmla="*/ 62 w 97"/>
                <a:gd name="T5" fmla="*/ 117 h 118"/>
                <a:gd name="T6" fmla="*/ 0 w 97"/>
                <a:gd name="T7" fmla="*/ 22 h 118"/>
                <a:gd name="T8" fmla="*/ 35 w 97"/>
                <a:gd name="T9" fmla="*/ 0 h 118"/>
              </a:gdLst>
              <a:ahLst/>
              <a:cxnLst>
                <a:cxn ang="0">
                  <a:pos x="T0" y="T1"/>
                </a:cxn>
                <a:cxn ang="0">
                  <a:pos x="T2" y="T3"/>
                </a:cxn>
                <a:cxn ang="0">
                  <a:pos x="T4" y="T5"/>
                </a:cxn>
                <a:cxn ang="0">
                  <a:pos x="T6" y="T7"/>
                </a:cxn>
                <a:cxn ang="0">
                  <a:pos x="T8" y="T9"/>
                </a:cxn>
              </a:cxnLst>
              <a:rect l="0" t="0" r="r" b="b"/>
              <a:pathLst>
                <a:path w="97" h="118">
                  <a:moveTo>
                    <a:pt x="35" y="0"/>
                  </a:moveTo>
                  <a:lnTo>
                    <a:pt x="96" y="95"/>
                  </a:lnTo>
                  <a:lnTo>
                    <a:pt x="62" y="117"/>
                  </a:lnTo>
                  <a:lnTo>
                    <a:pt x="0" y="22"/>
                  </a:lnTo>
                  <a:lnTo>
                    <a:pt x="35"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51" name="Freeform 67">
              <a:extLst>
                <a:ext uri="{FF2B5EF4-FFF2-40B4-BE49-F238E27FC236}">
                  <a16:creationId xmlns:a16="http://schemas.microsoft.com/office/drawing/2014/main" id="{91397588-CB61-554C-9BC5-C8B0EE2DA446}"/>
                </a:ext>
              </a:extLst>
            </p:cNvPr>
            <p:cNvSpPr>
              <a:spLocks noChangeArrowheads="1"/>
            </p:cNvSpPr>
            <p:nvPr/>
          </p:nvSpPr>
          <p:spPr bwMode="auto">
            <a:xfrm>
              <a:off x="5791619" y="830993"/>
              <a:ext cx="117389" cy="37070"/>
            </a:xfrm>
            <a:custGeom>
              <a:avLst/>
              <a:gdLst>
                <a:gd name="T0" fmla="*/ 25 w 169"/>
                <a:gd name="T1" fmla="*/ 0 h 52"/>
                <a:gd name="T2" fmla="*/ 143 w 169"/>
                <a:gd name="T3" fmla="*/ 0 h 52"/>
                <a:gd name="T4" fmla="*/ 143 w 169"/>
                <a:gd name="T5" fmla="*/ 0 h 52"/>
                <a:gd name="T6" fmla="*/ 168 w 169"/>
                <a:gd name="T7" fmla="*/ 25 h 52"/>
                <a:gd name="T8" fmla="*/ 168 w 169"/>
                <a:gd name="T9" fmla="*/ 25 h 52"/>
                <a:gd name="T10" fmla="*/ 143 w 169"/>
                <a:gd name="T11" fmla="*/ 51 h 52"/>
                <a:gd name="T12" fmla="*/ 25 w 169"/>
                <a:gd name="T13" fmla="*/ 51 h 52"/>
                <a:gd name="T14" fmla="*/ 25 w 169"/>
                <a:gd name="T15" fmla="*/ 51 h 52"/>
                <a:gd name="T16" fmla="*/ 0 w 169"/>
                <a:gd name="T17" fmla="*/ 25 h 52"/>
                <a:gd name="T18" fmla="*/ 0 w 169"/>
                <a:gd name="T19" fmla="*/ 25 h 52"/>
                <a:gd name="T20" fmla="*/ 25 w 169"/>
                <a:gd name="T2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52">
                  <a:moveTo>
                    <a:pt x="25" y="0"/>
                  </a:moveTo>
                  <a:lnTo>
                    <a:pt x="143" y="0"/>
                  </a:lnTo>
                  <a:lnTo>
                    <a:pt x="143" y="0"/>
                  </a:lnTo>
                  <a:cubicBezTo>
                    <a:pt x="157" y="0"/>
                    <a:pt x="168" y="11"/>
                    <a:pt x="168" y="25"/>
                  </a:cubicBezTo>
                  <a:lnTo>
                    <a:pt x="168" y="25"/>
                  </a:lnTo>
                  <a:cubicBezTo>
                    <a:pt x="168" y="39"/>
                    <a:pt x="157" y="51"/>
                    <a:pt x="143" y="51"/>
                  </a:cubicBezTo>
                  <a:lnTo>
                    <a:pt x="25" y="51"/>
                  </a:lnTo>
                  <a:lnTo>
                    <a:pt x="25" y="51"/>
                  </a:lnTo>
                  <a:cubicBezTo>
                    <a:pt x="11" y="51"/>
                    <a:pt x="0" y="39"/>
                    <a:pt x="0" y="25"/>
                  </a:cubicBezTo>
                  <a:lnTo>
                    <a:pt x="0" y="25"/>
                  </a:lnTo>
                  <a:cubicBezTo>
                    <a:pt x="0" y="11"/>
                    <a:pt x="11" y="0"/>
                    <a:pt x="25" y="0"/>
                  </a:cubicBezTo>
                </a:path>
              </a:pathLst>
            </a:custGeom>
            <a:solidFill>
              <a:srgbClr val="FFC000"/>
            </a:solidFill>
            <a:ln>
              <a:noFill/>
            </a:ln>
            <a:effectLst/>
          </p:spPr>
          <p:txBody>
            <a:bodyPr wrap="none" anchor="ctr"/>
            <a:lstStyle/>
            <a:p>
              <a:endParaRPr lang="en-US" sz="3266" dirty="0">
                <a:latin typeface="Fira Sans Light" panose="020B0403050000020004" pitchFamily="34" charset="0"/>
              </a:endParaRPr>
            </a:p>
          </p:txBody>
        </p:sp>
        <p:sp>
          <p:nvSpPr>
            <p:cNvPr id="252" name="Freeform 68">
              <a:extLst>
                <a:ext uri="{FF2B5EF4-FFF2-40B4-BE49-F238E27FC236}">
                  <a16:creationId xmlns:a16="http://schemas.microsoft.com/office/drawing/2014/main" id="{02D45A7D-E38B-744F-B7C7-9B4F423E9DFF}"/>
                </a:ext>
              </a:extLst>
            </p:cNvPr>
            <p:cNvSpPr>
              <a:spLocks noChangeArrowheads="1"/>
            </p:cNvSpPr>
            <p:nvPr/>
          </p:nvSpPr>
          <p:spPr bwMode="auto">
            <a:xfrm>
              <a:off x="5476522" y="830993"/>
              <a:ext cx="117389" cy="37070"/>
            </a:xfrm>
            <a:custGeom>
              <a:avLst/>
              <a:gdLst>
                <a:gd name="T0" fmla="*/ 25 w 169"/>
                <a:gd name="T1" fmla="*/ 0 h 52"/>
                <a:gd name="T2" fmla="*/ 143 w 169"/>
                <a:gd name="T3" fmla="*/ 0 h 52"/>
                <a:gd name="T4" fmla="*/ 143 w 169"/>
                <a:gd name="T5" fmla="*/ 0 h 52"/>
                <a:gd name="T6" fmla="*/ 168 w 169"/>
                <a:gd name="T7" fmla="*/ 25 h 52"/>
                <a:gd name="T8" fmla="*/ 168 w 169"/>
                <a:gd name="T9" fmla="*/ 25 h 52"/>
                <a:gd name="T10" fmla="*/ 143 w 169"/>
                <a:gd name="T11" fmla="*/ 51 h 52"/>
                <a:gd name="T12" fmla="*/ 25 w 169"/>
                <a:gd name="T13" fmla="*/ 51 h 52"/>
                <a:gd name="T14" fmla="*/ 25 w 169"/>
                <a:gd name="T15" fmla="*/ 51 h 52"/>
                <a:gd name="T16" fmla="*/ 0 w 169"/>
                <a:gd name="T17" fmla="*/ 25 h 52"/>
                <a:gd name="T18" fmla="*/ 0 w 169"/>
                <a:gd name="T19" fmla="*/ 25 h 52"/>
                <a:gd name="T20" fmla="*/ 25 w 169"/>
                <a:gd name="T2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52">
                  <a:moveTo>
                    <a:pt x="25" y="0"/>
                  </a:moveTo>
                  <a:lnTo>
                    <a:pt x="143" y="0"/>
                  </a:lnTo>
                  <a:lnTo>
                    <a:pt x="143" y="0"/>
                  </a:lnTo>
                  <a:cubicBezTo>
                    <a:pt x="157" y="0"/>
                    <a:pt x="168" y="11"/>
                    <a:pt x="168" y="25"/>
                  </a:cubicBezTo>
                  <a:lnTo>
                    <a:pt x="168" y="25"/>
                  </a:lnTo>
                  <a:cubicBezTo>
                    <a:pt x="168" y="39"/>
                    <a:pt x="157" y="51"/>
                    <a:pt x="143" y="51"/>
                  </a:cubicBezTo>
                  <a:lnTo>
                    <a:pt x="25" y="51"/>
                  </a:lnTo>
                  <a:lnTo>
                    <a:pt x="25" y="51"/>
                  </a:lnTo>
                  <a:cubicBezTo>
                    <a:pt x="11" y="51"/>
                    <a:pt x="0" y="39"/>
                    <a:pt x="0" y="25"/>
                  </a:cubicBezTo>
                  <a:lnTo>
                    <a:pt x="0" y="25"/>
                  </a:lnTo>
                  <a:cubicBezTo>
                    <a:pt x="0" y="11"/>
                    <a:pt x="11" y="0"/>
                    <a:pt x="25" y="0"/>
                  </a:cubicBezTo>
                </a:path>
              </a:pathLst>
            </a:custGeom>
            <a:solidFill>
              <a:srgbClr val="FFC000"/>
            </a:solidFill>
            <a:ln>
              <a:noFill/>
            </a:ln>
            <a:effectLst/>
          </p:spPr>
          <p:txBody>
            <a:bodyPr wrap="none" anchor="ctr"/>
            <a:lstStyle/>
            <a:p>
              <a:endParaRPr lang="en-US" sz="3266" dirty="0">
                <a:latin typeface="Fira Sans Light" panose="020B0403050000020004" pitchFamily="34" charset="0"/>
              </a:endParaRPr>
            </a:p>
          </p:txBody>
        </p:sp>
        <p:sp>
          <p:nvSpPr>
            <p:cNvPr id="253" name="Freeform 69">
              <a:extLst>
                <a:ext uri="{FF2B5EF4-FFF2-40B4-BE49-F238E27FC236}">
                  <a16:creationId xmlns:a16="http://schemas.microsoft.com/office/drawing/2014/main" id="{368456A8-9E1D-B94C-9944-BD7BDA27E240}"/>
                </a:ext>
              </a:extLst>
            </p:cNvPr>
            <p:cNvSpPr>
              <a:spLocks noChangeArrowheads="1"/>
            </p:cNvSpPr>
            <p:nvPr/>
          </p:nvSpPr>
          <p:spPr bwMode="auto">
            <a:xfrm>
              <a:off x="5918277" y="1455009"/>
              <a:ext cx="98854" cy="40158"/>
            </a:xfrm>
            <a:custGeom>
              <a:avLst/>
              <a:gdLst>
                <a:gd name="T0" fmla="*/ 27 w 140"/>
                <a:gd name="T1" fmla="*/ 0 h 56"/>
                <a:gd name="T2" fmla="*/ 111 w 140"/>
                <a:gd name="T3" fmla="*/ 0 h 56"/>
                <a:gd name="T4" fmla="*/ 111 w 140"/>
                <a:gd name="T5" fmla="*/ 0 h 56"/>
                <a:gd name="T6" fmla="*/ 139 w 140"/>
                <a:gd name="T7" fmla="*/ 28 h 56"/>
                <a:gd name="T8" fmla="*/ 139 w 140"/>
                <a:gd name="T9" fmla="*/ 28 h 56"/>
                <a:gd name="T10" fmla="*/ 111 w 140"/>
                <a:gd name="T11" fmla="*/ 55 h 56"/>
                <a:gd name="T12" fmla="*/ 27 w 140"/>
                <a:gd name="T13" fmla="*/ 55 h 56"/>
                <a:gd name="T14" fmla="*/ 27 w 140"/>
                <a:gd name="T15" fmla="*/ 55 h 56"/>
                <a:gd name="T16" fmla="*/ 0 w 140"/>
                <a:gd name="T17" fmla="*/ 28 h 56"/>
                <a:gd name="T18" fmla="*/ 0 w 140"/>
                <a:gd name="T19" fmla="*/ 28 h 56"/>
                <a:gd name="T20" fmla="*/ 27 w 140"/>
                <a:gd name="T2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0" h="56">
                  <a:moveTo>
                    <a:pt x="27" y="0"/>
                  </a:moveTo>
                  <a:lnTo>
                    <a:pt x="111" y="0"/>
                  </a:lnTo>
                  <a:lnTo>
                    <a:pt x="111" y="0"/>
                  </a:lnTo>
                  <a:cubicBezTo>
                    <a:pt x="127" y="0"/>
                    <a:pt x="139" y="13"/>
                    <a:pt x="139" y="28"/>
                  </a:cubicBezTo>
                  <a:lnTo>
                    <a:pt x="139" y="28"/>
                  </a:lnTo>
                  <a:cubicBezTo>
                    <a:pt x="139" y="43"/>
                    <a:pt x="127" y="55"/>
                    <a:pt x="111" y="55"/>
                  </a:cubicBezTo>
                  <a:lnTo>
                    <a:pt x="27" y="55"/>
                  </a:lnTo>
                  <a:lnTo>
                    <a:pt x="27" y="55"/>
                  </a:lnTo>
                  <a:cubicBezTo>
                    <a:pt x="12" y="55"/>
                    <a:pt x="0" y="43"/>
                    <a:pt x="0" y="28"/>
                  </a:cubicBezTo>
                  <a:lnTo>
                    <a:pt x="0" y="28"/>
                  </a:lnTo>
                  <a:cubicBezTo>
                    <a:pt x="0" y="13"/>
                    <a:pt x="12" y="0"/>
                    <a:pt x="27"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54" name="Freeform 70">
              <a:extLst>
                <a:ext uri="{FF2B5EF4-FFF2-40B4-BE49-F238E27FC236}">
                  <a16:creationId xmlns:a16="http://schemas.microsoft.com/office/drawing/2014/main" id="{708DDB70-931F-5340-AD9F-F1F5F7DA7AA2}"/>
                </a:ext>
              </a:extLst>
            </p:cNvPr>
            <p:cNvSpPr>
              <a:spLocks noChangeArrowheads="1"/>
            </p:cNvSpPr>
            <p:nvPr/>
          </p:nvSpPr>
          <p:spPr bwMode="auto">
            <a:xfrm>
              <a:off x="5371490" y="1455009"/>
              <a:ext cx="98854" cy="40158"/>
            </a:xfrm>
            <a:custGeom>
              <a:avLst/>
              <a:gdLst>
                <a:gd name="T0" fmla="*/ 27 w 140"/>
                <a:gd name="T1" fmla="*/ 0 h 56"/>
                <a:gd name="T2" fmla="*/ 111 w 140"/>
                <a:gd name="T3" fmla="*/ 0 h 56"/>
                <a:gd name="T4" fmla="*/ 111 w 140"/>
                <a:gd name="T5" fmla="*/ 0 h 56"/>
                <a:gd name="T6" fmla="*/ 139 w 140"/>
                <a:gd name="T7" fmla="*/ 28 h 56"/>
                <a:gd name="T8" fmla="*/ 139 w 140"/>
                <a:gd name="T9" fmla="*/ 28 h 56"/>
                <a:gd name="T10" fmla="*/ 111 w 140"/>
                <a:gd name="T11" fmla="*/ 55 h 56"/>
                <a:gd name="T12" fmla="*/ 27 w 140"/>
                <a:gd name="T13" fmla="*/ 55 h 56"/>
                <a:gd name="T14" fmla="*/ 27 w 140"/>
                <a:gd name="T15" fmla="*/ 55 h 56"/>
                <a:gd name="T16" fmla="*/ 0 w 140"/>
                <a:gd name="T17" fmla="*/ 28 h 56"/>
                <a:gd name="T18" fmla="*/ 0 w 140"/>
                <a:gd name="T19" fmla="*/ 28 h 56"/>
                <a:gd name="T20" fmla="*/ 27 w 140"/>
                <a:gd name="T2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0" h="56">
                  <a:moveTo>
                    <a:pt x="27" y="0"/>
                  </a:moveTo>
                  <a:lnTo>
                    <a:pt x="111" y="0"/>
                  </a:lnTo>
                  <a:lnTo>
                    <a:pt x="111" y="0"/>
                  </a:lnTo>
                  <a:cubicBezTo>
                    <a:pt x="127" y="0"/>
                    <a:pt x="139" y="13"/>
                    <a:pt x="139" y="28"/>
                  </a:cubicBezTo>
                  <a:lnTo>
                    <a:pt x="139" y="28"/>
                  </a:lnTo>
                  <a:cubicBezTo>
                    <a:pt x="139" y="43"/>
                    <a:pt x="127" y="55"/>
                    <a:pt x="111" y="55"/>
                  </a:cubicBezTo>
                  <a:lnTo>
                    <a:pt x="27" y="55"/>
                  </a:lnTo>
                  <a:lnTo>
                    <a:pt x="27" y="55"/>
                  </a:lnTo>
                  <a:cubicBezTo>
                    <a:pt x="12" y="55"/>
                    <a:pt x="0" y="43"/>
                    <a:pt x="0" y="28"/>
                  </a:cubicBezTo>
                  <a:lnTo>
                    <a:pt x="0" y="28"/>
                  </a:lnTo>
                  <a:cubicBezTo>
                    <a:pt x="0" y="13"/>
                    <a:pt x="12" y="0"/>
                    <a:pt x="27"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55" name="Freeform 71">
              <a:extLst>
                <a:ext uri="{FF2B5EF4-FFF2-40B4-BE49-F238E27FC236}">
                  <a16:creationId xmlns:a16="http://schemas.microsoft.com/office/drawing/2014/main" id="{73B490FB-9F66-5941-9F51-5E694CE2E499}"/>
                </a:ext>
              </a:extLst>
            </p:cNvPr>
            <p:cNvSpPr>
              <a:spLocks noChangeArrowheads="1"/>
            </p:cNvSpPr>
            <p:nvPr/>
          </p:nvSpPr>
          <p:spPr bwMode="auto">
            <a:xfrm>
              <a:off x="5529039" y="982362"/>
              <a:ext cx="330542" cy="410863"/>
            </a:xfrm>
            <a:custGeom>
              <a:avLst/>
              <a:gdLst>
                <a:gd name="T0" fmla="*/ 438 w 471"/>
                <a:gd name="T1" fmla="*/ 0 h 586"/>
                <a:gd name="T2" fmla="*/ 438 w 471"/>
                <a:gd name="T3" fmla="*/ 0 h 586"/>
                <a:gd name="T4" fmla="*/ 463 w 471"/>
                <a:gd name="T5" fmla="*/ 14 h 586"/>
                <a:gd name="T6" fmla="*/ 463 w 471"/>
                <a:gd name="T7" fmla="*/ 14 h 586"/>
                <a:gd name="T8" fmla="*/ 470 w 471"/>
                <a:gd name="T9" fmla="*/ 521 h 586"/>
                <a:gd name="T10" fmla="*/ 470 w 471"/>
                <a:gd name="T11" fmla="*/ 521 h 586"/>
                <a:gd name="T12" fmla="*/ 355 w 471"/>
                <a:gd name="T13" fmla="*/ 585 h 586"/>
                <a:gd name="T14" fmla="*/ 114 w 471"/>
                <a:gd name="T15" fmla="*/ 585 h 586"/>
                <a:gd name="T16" fmla="*/ 114 w 471"/>
                <a:gd name="T17" fmla="*/ 585 h 586"/>
                <a:gd name="T18" fmla="*/ 0 w 471"/>
                <a:gd name="T19" fmla="*/ 521 h 586"/>
                <a:gd name="T20" fmla="*/ 6 w 471"/>
                <a:gd name="T21" fmla="*/ 14 h 586"/>
                <a:gd name="T22" fmla="*/ 6 w 471"/>
                <a:gd name="T23" fmla="*/ 14 h 586"/>
                <a:gd name="T24" fmla="*/ 6 w 471"/>
                <a:gd name="T25" fmla="*/ 14 h 586"/>
                <a:gd name="T26" fmla="*/ 31 w 471"/>
                <a:gd name="T27" fmla="*/ 0 h 586"/>
                <a:gd name="T28" fmla="*/ 438 w 471"/>
                <a:gd name="T29" fmla="*/ 0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1" h="586">
                  <a:moveTo>
                    <a:pt x="438" y="0"/>
                  </a:moveTo>
                  <a:lnTo>
                    <a:pt x="438" y="0"/>
                  </a:lnTo>
                  <a:cubicBezTo>
                    <a:pt x="452" y="0"/>
                    <a:pt x="463" y="5"/>
                    <a:pt x="463" y="14"/>
                  </a:cubicBezTo>
                  <a:lnTo>
                    <a:pt x="463" y="14"/>
                  </a:lnTo>
                  <a:lnTo>
                    <a:pt x="470" y="521"/>
                  </a:lnTo>
                  <a:lnTo>
                    <a:pt x="470" y="521"/>
                  </a:lnTo>
                  <a:cubicBezTo>
                    <a:pt x="470" y="557"/>
                    <a:pt x="419" y="585"/>
                    <a:pt x="355" y="585"/>
                  </a:cubicBezTo>
                  <a:lnTo>
                    <a:pt x="114" y="585"/>
                  </a:lnTo>
                  <a:lnTo>
                    <a:pt x="114" y="585"/>
                  </a:lnTo>
                  <a:cubicBezTo>
                    <a:pt x="51" y="585"/>
                    <a:pt x="0" y="557"/>
                    <a:pt x="0" y="521"/>
                  </a:cubicBezTo>
                  <a:lnTo>
                    <a:pt x="6" y="14"/>
                  </a:lnTo>
                  <a:lnTo>
                    <a:pt x="6" y="14"/>
                  </a:lnTo>
                  <a:lnTo>
                    <a:pt x="6" y="14"/>
                  </a:lnTo>
                  <a:cubicBezTo>
                    <a:pt x="6" y="5"/>
                    <a:pt x="17" y="0"/>
                    <a:pt x="31" y="0"/>
                  </a:cubicBezTo>
                  <a:lnTo>
                    <a:pt x="438" y="0"/>
                  </a:ln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grpSp>
      <p:cxnSp>
        <p:nvCxnSpPr>
          <p:cNvPr id="287" name="Straight Arrow Connector 286">
            <a:extLst>
              <a:ext uri="{FF2B5EF4-FFF2-40B4-BE49-F238E27FC236}">
                <a16:creationId xmlns:a16="http://schemas.microsoft.com/office/drawing/2014/main" id="{695CD9E8-2E2E-624F-B781-3358ABFBF1DF}"/>
              </a:ext>
            </a:extLst>
          </p:cNvPr>
          <p:cNvCxnSpPr>
            <a:stCxn id="288" idx="6"/>
            <a:endCxn id="232" idx="7"/>
          </p:cNvCxnSpPr>
          <p:nvPr/>
        </p:nvCxnSpPr>
        <p:spPr>
          <a:xfrm>
            <a:off x="1894637" y="3787054"/>
            <a:ext cx="1956164" cy="40153"/>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73E02E6F-F4F6-4544-B62B-F8562C6B9160}"/>
              </a:ext>
            </a:extLst>
          </p:cNvPr>
          <p:cNvGrpSpPr/>
          <p:nvPr/>
        </p:nvGrpSpPr>
        <p:grpSpPr>
          <a:xfrm>
            <a:off x="979362" y="3341315"/>
            <a:ext cx="915275" cy="891478"/>
            <a:chOff x="15077620" y="3861481"/>
            <a:chExt cx="1700213" cy="1700213"/>
          </a:xfrm>
        </p:grpSpPr>
        <p:sp>
          <p:nvSpPr>
            <p:cNvPr id="288" name="Oval 287">
              <a:extLst>
                <a:ext uri="{FF2B5EF4-FFF2-40B4-BE49-F238E27FC236}">
                  <a16:creationId xmlns:a16="http://schemas.microsoft.com/office/drawing/2014/main" id="{7DEDBA54-D1A9-9E45-B302-105C994521E6}"/>
                </a:ext>
              </a:extLst>
            </p:cNvPr>
            <p:cNvSpPr/>
            <p:nvPr/>
          </p:nvSpPr>
          <p:spPr>
            <a:xfrm>
              <a:off x="15077620" y="3861481"/>
              <a:ext cx="1700213" cy="1700213"/>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Fira Sans Light" panose="020B0403050000020004" pitchFamily="34" charset="0"/>
              </a:endParaRPr>
            </a:p>
          </p:txBody>
        </p:sp>
        <p:sp>
          <p:nvSpPr>
            <p:cNvPr id="289" name="Oval 288">
              <a:extLst>
                <a:ext uri="{FF2B5EF4-FFF2-40B4-BE49-F238E27FC236}">
                  <a16:creationId xmlns:a16="http://schemas.microsoft.com/office/drawing/2014/main" id="{4EEA2602-F327-4D40-B5F3-73587A3EFC26}"/>
                </a:ext>
              </a:extLst>
            </p:cNvPr>
            <p:cNvSpPr/>
            <p:nvPr/>
          </p:nvSpPr>
          <p:spPr>
            <a:xfrm>
              <a:off x="15245975" y="4029209"/>
              <a:ext cx="1363502" cy="1363502"/>
            </a:xfrm>
            <a:prstGeom prst="ellipse">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Fira Sans Light" panose="020B0403050000020004" pitchFamily="34" charset="0"/>
              </a:endParaRPr>
            </a:p>
          </p:txBody>
        </p:sp>
      </p:grpSp>
      <p:sp>
        <p:nvSpPr>
          <p:cNvPr id="290" name="TextBox 289">
            <a:extLst>
              <a:ext uri="{FF2B5EF4-FFF2-40B4-BE49-F238E27FC236}">
                <a16:creationId xmlns:a16="http://schemas.microsoft.com/office/drawing/2014/main" id="{EDAE6484-85DA-4B45-8B87-9DD147EE9D26}"/>
              </a:ext>
            </a:extLst>
          </p:cNvPr>
          <p:cNvSpPr txBox="1"/>
          <p:nvPr/>
        </p:nvSpPr>
        <p:spPr>
          <a:xfrm>
            <a:off x="1147933" y="3546362"/>
            <a:ext cx="562975" cy="507831"/>
          </a:xfrm>
          <a:prstGeom prst="rect">
            <a:avLst/>
          </a:prstGeom>
          <a:noFill/>
        </p:spPr>
        <p:txBody>
          <a:bodyPr wrap="none" rtlCol="0">
            <a:spAutoFit/>
          </a:bodyPr>
          <a:lstStyle/>
          <a:p>
            <a:pPr algn="ctr"/>
            <a:r>
              <a:rPr lang="en-US" sz="2700" b="1" dirty="0" smtClean="0">
                <a:solidFill>
                  <a:schemeClr val="bg2">
                    <a:lumMod val="50000"/>
                  </a:schemeClr>
                </a:solidFill>
                <a:latin typeface="Fira Sans" panose="020B0503050000020004" pitchFamily="34" charset="0"/>
              </a:rPr>
              <a:t>Y1</a:t>
            </a:r>
            <a:endParaRPr lang="en-US" sz="2700" b="1" dirty="0">
              <a:solidFill>
                <a:schemeClr val="bg2">
                  <a:lumMod val="50000"/>
                </a:schemeClr>
              </a:solidFill>
              <a:latin typeface="Fira Sans" panose="020B0503050000020004" pitchFamily="34" charset="0"/>
            </a:endParaRPr>
          </a:p>
        </p:txBody>
      </p:sp>
      <p:grpSp>
        <p:nvGrpSpPr>
          <p:cNvPr id="22" name="Group 21">
            <a:extLst>
              <a:ext uri="{FF2B5EF4-FFF2-40B4-BE49-F238E27FC236}">
                <a16:creationId xmlns:a16="http://schemas.microsoft.com/office/drawing/2014/main" id="{C666708D-1FBE-8E41-9B53-BE24F73309DE}"/>
              </a:ext>
            </a:extLst>
          </p:cNvPr>
          <p:cNvGrpSpPr/>
          <p:nvPr/>
        </p:nvGrpSpPr>
        <p:grpSpPr>
          <a:xfrm>
            <a:off x="9669021" y="1495110"/>
            <a:ext cx="850107" cy="850107"/>
            <a:chOff x="6337465" y="9850968"/>
            <a:chExt cx="1700213" cy="1700213"/>
          </a:xfrm>
        </p:grpSpPr>
        <p:sp>
          <p:nvSpPr>
            <p:cNvPr id="293" name="Oval 292">
              <a:extLst>
                <a:ext uri="{FF2B5EF4-FFF2-40B4-BE49-F238E27FC236}">
                  <a16:creationId xmlns:a16="http://schemas.microsoft.com/office/drawing/2014/main" id="{56CC73E1-DA50-D343-8ABD-FDEE60864EBE}"/>
                </a:ext>
              </a:extLst>
            </p:cNvPr>
            <p:cNvSpPr/>
            <p:nvPr/>
          </p:nvSpPr>
          <p:spPr>
            <a:xfrm>
              <a:off x="6337465" y="9850968"/>
              <a:ext cx="1700213" cy="170021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sp>
          <p:nvSpPr>
            <p:cNvPr id="294" name="Oval 293">
              <a:extLst>
                <a:ext uri="{FF2B5EF4-FFF2-40B4-BE49-F238E27FC236}">
                  <a16:creationId xmlns:a16="http://schemas.microsoft.com/office/drawing/2014/main" id="{D2BED802-CC51-2F44-B2FA-ADC7C579C140}"/>
                </a:ext>
              </a:extLst>
            </p:cNvPr>
            <p:cNvSpPr/>
            <p:nvPr/>
          </p:nvSpPr>
          <p:spPr>
            <a:xfrm>
              <a:off x="6505820" y="10021572"/>
              <a:ext cx="1363502" cy="1363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grpSp>
      <p:sp>
        <p:nvSpPr>
          <p:cNvPr id="295" name="TextBox 294">
            <a:extLst>
              <a:ext uri="{FF2B5EF4-FFF2-40B4-BE49-F238E27FC236}">
                <a16:creationId xmlns:a16="http://schemas.microsoft.com/office/drawing/2014/main" id="{8BCA52C2-60DE-F14E-950B-C7C91AD45F85}"/>
              </a:ext>
            </a:extLst>
          </p:cNvPr>
          <p:cNvSpPr txBox="1"/>
          <p:nvPr/>
        </p:nvSpPr>
        <p:spPr>
          <a:xfrm>
            <a:off x="9816013" y="1681636"/>
            <a:ext cx="556121" cy="477054"/>
          </a:xfrm>
          <a:prstGeom prst="rect">
            <a:avLst/>
          </a:prstGeom>
          <a:noFill/>
        </p:spPr>
        <p:txBody>
          <a:bodyPr wrap="square" rtlCol="0">
            <a:spAutoFit/>
          </a:bodyPr>
          <a:lstStyle/>
          <a:p>
            <a:pPr algn="ctr"/>
            <a:r>
              <a:rPr lang="en-US" sz="2500" b="1" dirty="0" smtClean="0">
                <a:solidFill>
                  <a:srgbClr val="FF0000"/>
                </a:solidFill>
                <a:latin typeface="Fira Sans" panose="020B0503050000020004" pitchFamily="34" charset="0"/>
              </a:rPr>
              <a:t>Y2</a:t>
            </a:r>
            <a:endParaRPr lang="en-US" sz="2500" b="1" dirty="0">
              <a:solidFill>
                <a:srgbClr val="FF0000"/>
              </a:solidFill>
              <a:latin typeface="Fira Sans" panose="020B0503050000020004" pitchFamily="34" charset="0"/>
            </a:endParaRPr>
          </a:p>
        </p:txBody>
      </p:sp>
      <p:grpSp>
        <p:nvGrpSpPr>
          <p:cNvPr id="23" name="Group 22">
            <a:extLst>
              <a:ext uri="{FF2B5EF4-FFF2-40B4-BE49-F238E27FC236}">
                <a16:creationId xmlns:a16="http://schemas.microsoft.com/office/drawing/2014/main" id="{C956A66C-1FB0-B440-BF62-8D2D8C0FA6A4}"/>
              </a:ext>
            </a:extLst>
          </p:cNvPr>
          <p:cNvGrpSpPr/>
          <p:nvPr/>
        </p:nvGrpSpPr>
        <p:grpSpPr>
          <a:xfrm>
            <a:off x="1156474" y="77121"/>
            <a:ext cx="850107" cy="850107"/>
            <a:chOff x="3526751" y="3930679"/>
            <a:chExt cx="1700213" cy="1700213"/>
          </a:xfrm>
        </p:grpSpPr>
        <p:sp>
          <p:nvSpPr>
            <p:cNvPr id="301" name="Oval 300">
              <a:extLst>
                <a:ext uri="{FF2B5EF4-FFF2-40B4-BE49-F238E27FC236}">
                  <a16:creationId xmlns:a16="http://schemas.microsoft.com/office/drawing/2014/main" id="{2AB777DB-2090-9C49-8D78-8FFAE5639BE6}"/>
                </a:ext>
              </a:extLst>
            </p:cNvPr>
            <p:cNvSpPr/>
            <p:nvPr/>
          </p:nvSpPr>
          <p:spPr>
            <a:xfrm>
              <a:off x="3526751" y="3930679"/>
              <a:ext cx="1700213" cy="1700213"/>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accent1">
                    <a:lumMod val="75000"/>
                  </a:schemeClr>
                </a:solidFill>
                <a:latin typeface="Fira Sans Light" panose="020B0403050000020004" pitchFamily="34" charset="0"/>
              </a:endParaRPr>
            </a:p>
          </p:txBody>
        </p:sp>
        <p:sp>
          <p:nvSpPr>
            <p:cNvPr id="302" name="Oval 301">
              <a:extLst>
                <a:ext uri="{FF2B5EF4-FFF2-40B4-BE49-F238E27FC236}">
                  <a16:creationId xmlns:a16="http://schemas.microsoft.com/office/drawing/2014/main" id="{D8AED2CC-D899-ED4D-A425-EAFE4978C151}"/>
                </a:ext>
              </a:extLst>
            </p:cNvPr>
            <p:cNvSpPr/>
            <p:nvPr/>
          </p:nvSpPr>
          <p:spPr>
            <a:xfrm>
              <a:off x="3695106" y="4098407"/>
              <a:ext cx="1363502" cy="1363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grpSp>
      <p:sp>
        <p:nvSpPr>
          <p:cNvPr id="303" name="TextBox 302">
            <a:extLst>
              <a:ext uri="{FF2B5EF4-FFF2-40B4-BE49-F238E27FC236}">
                <a16:creationId xmlns:a16="http://schemas.microsoft.com/office/drawing/2014/main" id="{40657CEA-FBE3-EC41-978C-98EE79BD4FDE}"/>
              </a:ext>
            </a:extLst>
          </p:cNvPr>
          <p:cNvSpPr txBox="1"/>
          <p:nvPr/>
        </p:nvSpPr>
        <p:spPr>
          <a:xfrm>
            <a:off x="1290423" y="226549"/>
            <a:ext cx="582211" cy="507831"/>
          </a:xfrm>
          <a:prstGeom prst="rect">
            <a:avLst/>
          </a:prstGeom>
          <a:noFill/>
        </p:spPr>
        <p:txBody>
          <a:bodyPr wrap="none" rtlCol="0">
            <a:spAutoFit/>
          </a:bodyPr>
          <a:lstStyle/>
          <a:p>
            <a:pPr algn="ctr"/>
            <a:r>
              <a:rPr lang="en-US" sz="2700" b="1" dirty="0" smtClean="0">
                <a:solidFill>
                  <a:schemeClr val="accent1">
                    <a:lumMod val="75000"/>
                  </a:schemeClr>
                </a:solidFill>
                <a:latin typeface="Fira Sans" panose="020B0503050000020004" pitchFamily="34" charset="0"/>
              </a:rPr>
              <a:t>YR</a:t>
            </a:r>
            <a:endParaRPr lang="en-US" sz="2700" b="1" dirty="0">
              <a:solidFill>
                <a:schemeClr val="accent1">
                  <a:lumMod val="75000"/>
                </a:schemeClr>
              </a:solidFill>
              <a:latin typeface="Fira Sans" panose="020B0503050000020004" pitchFamily="34" charset="0"/>
            </a:endParaRPr>
          </a:p>
        </p:txBody>
      </p:sp>
      <p:cxnSp>
        <p:nvCxnSpPr>
          <p:cNvPr id="304" name="Straight Arrow Connector 303">
            <a:extLst>
              <a:ext uri="{FF2B5EF4-FFF2-40B4-BE49-F238E27FC236}">
                <a16:creationId xmlns:a16="http://schemas.microsoft.com/office/drawing/2014/main" id="{A7F0F276-47DD-764A-9033-F9688EEB27E0}"/>
              </a:ext>
            </a:extLst>
          </p:cNvPr>
          <p:cNvCxnSpPr>
            <a:cxnSpLocks/>
            <a:stCxn id="301" idx="6"/>
            <a:endCxn id="252" idx="6"/>
          </p:cNvCxnSpPr>
          <p:nvPr/>
        </p:nvCxnSpPr>
        <p:spPr>
          <a:xfrm flipV="1">
            <a:off x="2006581" y="497625"/>
            <a:ext cx="1800273" cy="4550"/>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grpSp>
        <p:nvGrpSpPr>
          <p:cNvPr id="104" name="Group 103">
            <a:extLst>
              <a:ext uri="{FF2B5EF4-FFF2-40B4-BE49-F238E27FC236}">
                <a16:creationId xmlns:a16="http://schemas.microsoft.com/office/drawing/2014/main" id="{EB0B70DA-8E3E-2B4E-91F1-4AD0C816E922}"/>
              </a:ext>
            </a:extLst>
          </p:cNvPr>
          <p:cNvGrpSpPr/>
          <p:nvPr/>
        </p:nvGrpSpPr>
        <p:grpSpPr>
          <a:xfrm rot="8733891">
            <a:off x="6998188" y="2526325"/>
            <a:ext cx="290995" cy="520201"/>
            <a:chOff x="12980163" y="11686404"/>
            <a:chExt cx="645639" cy="1071948"/>
          </a:xfrm>
        </p:grpSpPr>
        <p:sp>
          <p:nvSpPr>
            <p:cNvPr id="105" name="Freeform 104">
              <a:extLst>
                <a:ext uri="{FF2B5EF4-FFF2-40B4-BE49-F238E27FC236}">
                  <a16:creationId xmlns:a16="http://schemas.microsoft.com/office/drawing/2014/main" id="{70FBDDF2-001E-9D4D-86EF-34B50F7B92D1}"/>
                </a:ext>
              </a:extLst>
            </p:cNvPr>
            <p:cNvSpPr>
              <a:spLocks noChangeArrowheads="1"/>
            </p:cNvSpPr>
            <p:nvPr/>
          </p:nvSpPr>
          <p:spPr bwMode="auto">
            <a:xfrm>
              <a:off x="13045035" y="11686404"/>
              <a:ext cx="515895" cy="1071948"/>
            </a:xfrm>
            <a:custGeom>
              <a:avLst/>
              <a:gdLst>
                <a:gd name="T0" fmla="*/ 654 w 737"/>
                <a:gd name="T1" fmla="*/ 1530 h 1531"/>
                <a:gd name="T2" fmla="*/ 81 w 737"/>
                <a:gd name="T3" fmla="*/ 1530 h 1531"/>
                <a:gd name="T4" fmla="*/ 81 w 737"/>
                <a:gd name="T5" fmla="*/ 1530 h 1531"/>
                <a:gd name="T6" fmla="*/ 0 w 737"/>
                <a:gd name="T7" fmla="*/ 1449 h 1531"/>
                <a:gd name="T8" fmla="*/ 0 w 737"/>
                <a:gd name="T9" fmla="*/ 202 h 1531"/>
                <a:gd name="T10" fmla="*/ 0 w 737"/>
                <a:gd name="T11" fmla="*/ 202 h 1531"/>
                <a:gd name="T12" fmla="*/ 202 w 737"/>
                <a:gd name="T13" fmla="*/ 0 h 1531"/>
                <a:gd name="T14" fmla="*/ 533 w 737"/>
                <a:gd name="T15" fmla="*/ 0 h 1531"/>
                <a:gd name="T16" fmla="*/ 533 w 737"/>
                <a:gd name="T17" fmla="*/ 0 h 1531"/>
                <a:gd name="T18" fmla="*/ 736 w 737"/>
                <a:gd name="T19" fmla="*/ 202 h 1531"/>
                <a:gd name="T20" fmla="*/ 736 w 737"/>
                <a:gd name="T21" fmla="*/ 1449 h 1531"/>
                <a:gd name="T22" fmla="*/ 736 w 737"/>
                <a:gd name="T23" fmla="*/ 1449 h 1531"/>
                <a:gd name="T24" fmla="*/ 654 w 737"/>
                <a:gd name="T25" fmla="*/ 1530 h 1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7" h="1531">
                  <a:moveTo>
                    <a:pt x="654" y="1530"/>
                  </a:moveTo>
                  <a:lnTo>
                    <a:pt x="81" y="1530"/>
                  </a:lnTo>
                  <a:lnTo>
                    <a:pt x="81" y="1530"/>
                  </a:lnTo>
                  <a:cubicBezTo>
                    <a:pt x="37" y="1530"/>
                    <a:pt x="0" y="1493"/>
                    <a:pt x="0" y="1449"/>
                  </a:cubicBezTo>
                  <a:lnTo>
                    <a:pt x="0" y="202"/>
                  </a:lnTo>
                  <a:lnTo>
                    <a:pt x="0" y="202"/>
                  </a:lnTo>
                  <a:cubicBezTo>
                    <a:pt x="0" y="91"/>
                    <a:pt x="91" y="0"/>
                    <a:pt x="202" y="0"/>
                  </a:cubicBezTo>
                  <a:lnTo>
                    <a:pt x="533" y="0"/>
                  </a:lnTo>
                  <a:lnTo>
                    <a:pt x="533" y="0"/>
                  </a:lnTo>
                  <a:cubicBezTo>
                    <a:pt x="644" y="0"/>
                    <a:pt x="736" y="91"/>
                    <a:pt x="736" y="202"/>
                  </a:cubicBezTo>
                  <a:lnTo>
                    <a:pt x="736" y="1449"/>
                  </a:lnTo>
                  <a:lnTo>
                    <a:pt x="736" y="1449"/>
                  </a:lnTo>
                  <a:cubicBezTo>
                    <a:pt x="736" y="1493"/>
                    <a:pt x="699" y="1530"/>
                    <a:pt x="654" y="153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6" name="Freeform 105">
              <a:extLst>
                <a:ext uri="{FF2B5EF4-FFF2-40B4-BE49-F238E27FC236}">
                  <a16:creationId xmlns:a16="http://schemas.microsoft.com/office/drawing/2014/main" id="{7A461BFB-469D-D74C-B443-DF6B0572D163}"/>
                </a:ext>
              </a:extLst>
            </p:cNvPr>
            <p:cNvSpPr>
              <a:spLocks noChangeArrowheads="1"/>
            </p:cNvSpPr>
            <p:nvPr/>
          </p:nvSpPr>
          <p:spPr bwMode="auto">
            <a:xfrm>
              <a:off x="13079017" y="11717296"/>
              <a:ext cx="451022" cy="973094"/>
            </a:xfrm>
            <a:custGeom>
              <a:avLst/>
              <a:gdLst>
                <a:gd name="T0" fmla="*/ 0 w 642"/>
                <a:gd name="T1" fmla="*/ 1380 h 1390"/>
                <a:gd name="T2" fmla="*/ 0 w 642"/>
                <a:gd name="T3" fmla="*/ 40 h 1390"/>
                <a:gd name="T4" fmla="*/ 0 w 642"/>
                <a:gd name="T5" fmla="*/ 40 h 1390"/>
                <a:gd name="T6" fmla="*/ 38 w 642"/>
                <a:gd name="T7" fmla="*/ 0 h 1390"/>
                <a:gd name="T8" fmla="*/ 603 w 642"/>
                <a:gd name="T9" fmla="*/ 0 h 1390"/>
                <a:gd name="T10" fmla="*/ 603 w 642"/>
                <a:gd name="T11" fmla="*/ 0 h 1390"/>
                <a:gd name="T12" fmla="*/ 641 w 642"/>
                <a:gd name="T13" fmla="*/ 40 h 1390"/>
                <a:gd name="T14" fmla="*/ 641 w 642"/>
                <a:gd name="T15" fmla="*/ 1380 h 1390"/>
                <a:gd name="T16" fmla="*/ 641 w 642"/>
                <a:gd name="T17" fmla="*/ 1380 h 1390"/>
                <a:gd name="T18" fmla="*/ 633 w 642"/>
                <a:gd name="T19" fmla="*/ 1389 h 1390"/>
                <a:gd name="T20" fmla="*/ 9 w 642"/>
                <a:gd name="T21" fmla="*/ 1389 h 1390"/>
                <a:gd name="T22" fmla="*/ 9 w 642"/>
                <a:gd name="T23" fmla="*/ 1389 h 1390"/>
                <a:gd name="T24" fmla="*/ 0 w 642"/>
                <a:gd name="T25" fmla="*/ 1380 h 1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2" h="1390">
                  <a:moveTo>
                    <a:pt x="0" y="1380"/>
                  </a:moveTo>
                  <a:lnTo>
                    <a:pt x="0" y="40"/>
                  </a:lnTo>
                  <a:lnTo>
                    <a:pt x="0" y="40"/>
                  </a:lnTo>
                  <a:cubicBezTo>
                    <a:pt x="0" y="18"/>
                    <a:pt x="17" y="0"/>
                    <a:pt x="38" y="0"/>
                  </a:cubicBezTo>
                  <a:lnTo>
                    <a:pt x="603" y="0"/>
                  </a:lnTo>
                  <a:lnTo>
                    <a:pt x="603" y="0"/>
                  </a:lnTo>
                  <a:cubicBezTo>
                    <a:pt x="625" y="0"/>
                    <a:pt x="641" y="18"/>
                    <a:pt x="641" y="40"/>
                  </a:cubicBezTo>
                  <a:lnTo>
                    <a:pt x="641" y="1380"/>
                  </a:lnTo>
                  <a:lnTo>
                    <a:pt x="641" y="1380"/>
                  </a:lnTo>
                  <a:cubicBezTo>
                    <a:pt x="641" y="1385"/>
                    <a:pt x="638" y="1389"/>
                    <a:pt x="633" y="1389"/>
                  </a:cubicBezTo>
                  <a:lnTo>
                    <a:pt x="9" y="1389"/>
                  </a:lnTo>
                  <a:lnTo>
                    <a:pt x="9" y="1389"/>
                  </a:lnTo>
                  <a:cubicBezTo>
                    <a:pt x="4" y="1389"/>
                    <a:pt x="0" y="1385"/>
                    <a:pt x="0" y="138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7" name="Freeform 106">
              <a:extLst>
                <a:ext uri="{FF2B5EF4-FFF2-40B4-BE49-F238E27FC236}">
                  <a16:creationId xmlns:a16="http://schemas.microsoft.com/office/drawing/2014/main" id="{0AAFA804-8CC6-B448-99BC-905E9DF2B62F}"/>
                </a:ext>
              </a:extLst>
            </p:cNvPr>
            <p:cNvSpPr>
              <a:spLocks noChangeArrowheads="1"/>
            </p:cNvSpPr>
            <p:nvPr/>
          </p:nvSpPr>
          <p:spPr bwMode="auto">
            <a:xfrm>
              <a:off x="12980163" y="12054016"/>
              <a:ext cx="98854" cy="40160"/>
            </a:xfrm>
            <a:custGeom>
              <a:avLst/>
              <a:gdLst>
                <a:gd name="T0" fmla="*/ 112 w 141"/>
                <a:gd name="T1" fmla="*/ 55 h 56"/>
                <a:gd name="T2" fmla="*/ 28 w 141"/>
                <a:gd name="T3" fmla="*/ 55 h 56"/>
                <a:gd name="T4" fmla="*/ 28 w 141"/>
                <a:gd name="T5" fmla="*/ 55 h 56"/>
                <a:gd name="T6" fmla="*/ 0 w 141"/>
                <a:gd name="T7" fmla="*/ 27 h 56"/>
                <a:gd name="T8" fmla="*/ 0 w 141"/>
                <a:gd name="T9" fmla="*/ 27 h 56"/>
                <a:gd name="T10" fmla="*/ 28 w 141"/>
                <a:gd name="T11" fmla="*/ 0 h 56"/>
                <a:gd name="T12" fmla="*/ 112 w 141"/>
                <a:gd name="T13" fmla="*/ 0 h 56"/>
                <a:gd name="T14" fmla="*/ 112 w 141"/>
                <a:gd name="T15" fmla="*/ 0 h 56"/>
                <a:gd name="T16" fmla="*/ 140 w 141"/>
                <a:gd name="T17" fmla="*/ 27 h 56"/>
                <a:gd name="T18" fmla="*/ 140 w 141"/>
                <a:gd name="T19" fmla="*/ 27 h 56"/>
                <a:gd name="T20" fmla="*/ 112 w 141"/>
                <a:gd name="T21" fmla="*/ 5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 h="56">
                  <a:moveTo>
                    <a:pt x="112" y="55"/>
                  </a:moveTo>
                  <a:lnTo>
                    <a:pt x="28" y="55"/>
                  </a:lnTo>
                  <a:lnTo>
                    <a:pt x="28" y="55"/>
                  </a:lnTo>
                  <a:cubicBezTo>
                    <a:pt x="13" y="55"/>
                    <a:pt x="0" y="42"/>
                    <a:pt x="0" y="27"/>
                  </a:cubicBezTo>
                  <a:lnTo>
                    <a:pt x="0" y="27"/>
                  </a:lnTo>
                  <a:cubicBezTo>
                    <a:pt x="0" y="12"/>
                    <a:pt x="13" y="0"/>
                    <a:pt x="28" y="0"/>
                  </a:cubicBezTo>
                  <a:lnTo>
                    <a:pt x="112" y="0"/>
                  </a:lnTo>
                  <a:lnTo>
                    <a:pt x="112" y="0"/>
                  </a:lnTo>
                  <a:cubicBezTo>
                    <a:pt x="127" y="0"/>
                    <a:pt x="140" y="12"/>
                    <a:pt x="140" y="27"/>
                  </a:cubicBezTo>
                  <a:lnTo>
                    <a:pt x="140" y="27"/>
                  </a:lnTo>
                  <a:cubicBezTo>
                    <a:pt x="140" y="42"/>
                    <a:pt x="127" y="55"/>
                    <a:pt x="112" y="55"/>
                  </a:cubicBezTo>
                </a:path>
              </a:pathLst>
            </a:custGeom>
            <a:solidFill>
              <a:schemeClr val="accent4">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8" name="Freeform 107">
              <a:extLst>
                <a:ext uri="{FF2B5EF4-FFF2-40B4-BE49-F238E27FC236}">
                  <a16:creationId xmlns:a16="http://schemas.microsoft.com/office/drawing/2014/main" id="{A4627AFB-2DAD-7843-AE74-B38AF0204D5E}"/>
                </a:ext>
              </a:extLst>
            </p:cNvPr>
            <p:cNvSpPr>
              <a:spLocks noChangeArrowheads="1"/>
            </p:cNvSpPr>
            <p:nvPr/>
          </p:nvSpPr>
          <p:spPr bwMode="auto">
            <a:xfrm>
              <a:off x="13526948" y="12054016"/>
              <a:ext cx="98854" cy="40160"/>
            </a:xfrm>
            <a:custGeom>
              <a:avLst/>
              <a:gdLst>
                <a:gd name="T0" fmla="*/ 112 w 141"/>
                <a:gd name="T1" fmla="*/ 55 h 56"/>
                <a:gd name="T2" fmla="*/ 28 w 141"/>
                <a:gd name="T3" fmla="*/ 55 h 56"/>
                <a:gd name="T4" fmla="*/ 28 w 141"/>
                <a:gd name="T5" fmla="*/ 55 h 56"/>
                <a:gd name="T6" fmla="*/ 0 w 141"/>
                <a:gd name="T7" fmla="*/ 27 h 56"/>
                <a:gd name="T8" fmla="*/ 0 w 141"/>
                <a:gd name="T9" fmla="*/ 27 h 56"/>
                <a:gd name="T10" fmla="*/ 28 w 141"/>
                <a:gd name="T11" fmla="*/ 0 h 56"/>
                <a:gd name="T12" fmla="*/ 112 w 141"/>
                <a:gd name="T13" fmla="*/ 0 h 56"/>
                <a:gd name="T14" fmla="*/ 112 w 141"/>
                <a:gd name="T15" fmla="*/ 0 h 56"/>
                <a:gd name="T16" fmla="*/ 140 w 141"/>
                <a:gd name="T17" fmla="*/ 27 h 56"/>
                <a:gd name="T18" fmla="*/ 140 w 141"/>
                <a:gd name="T19" fmla="*/ 27 h 56"/>
                <a:gd name="T20" fmla="*/ 112 w 141"/>
                <a:gd name="T21" fmla="*/ 5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 h="56">
                  <a:moveTo>
                    <a:pt x="112" y="55"/>
                  </a:moveTo>
                  <a:lnTo>
                    <a:pt x="28" y="55"/>
                  </a:lnTo>
                  <a:lnTo>
                    <a:pt x="28" y="55"/>
                  </a:lnTo>
                  <a:cubicBezTo>
                    <a:pt x="13" y="55"/>
                    <a:pt x="0" y="42"/>
                    <a:pt x="0" y="27"/>
                  </a:cubicBezTo>
                  <a:lnTo>
                    <a:pt x="0" y="27"/>
                  </a:lnTo>
                  <a:cubicBezTo>
                    <a:pt x="0" y="12"/>
                    <a:pt x="13" y="0"/>
                    <a:pt x="28" y="0"/>
                  </a:cubicBezTo>
                  <a:lnTo>
                    <a:pt x="112" y="0"/>
                  </a:lnTo>
                  <a:lnTo>
                    <a:pt x="112" y="0"/>
                  </a:lnTo>
                  <a:cubicBezTo>
                    <a:pt x="127" y="0"/>
                    <a:pt x="140" y="12"/>
                    <a:pt x="140" y="27"/>
                  </a:cubicBezTo>
                  <a:lnTo>
                    <a:pt x="140" y="27"/>
                  </a:lnTo>
                  <a:cubicBezTo>
                    <a:pt x="140" y="42"/>
                    <a:pt x="127" y="55"/>
                    <a:pt x="112" y="55"/>
                  </a:cubicBezTo>
                </a:path>
              </a:pathLst>
            </a:custGeom>
            <a:solidFill>
              <a:schemeClr val="accent4">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9" name="Freeform 108">
              <a:extLst>
                <a:ext uri="{FF2B5EF4-FFF2-40B4-BE49-F238E27FC236}">
                  <a16:creationId xmlns:a16="http://schemas.microsoft.com/office/drawing/2014/main" id="{EAB78CD2-45D7-9646-B0B7-B84C6C6797FF}"/>
                </a:ext>
              </a:extLst>
            </p:cNvPr>
            <p:cNvSpPr>
              <a:spLocks noChangeArrowheads="1"/>
            </p:cNvSpPr>
            <p:nvPr/>
          </p:nvSpPr>
          <p:spPr bwMode="auto">
            <a:xfrm>
              <a:off x="13100640" y="12708924"/>
              <a:ext cx="108123" cy="30892"/>
            </a:xfrm>
            <a:custGeom>
              <a:avLst/>
              <a:gdLst>
                <a:gd name="T0" fmla="*/ 132 w 155"/>
                <a:gd name="T1" fmla="*/ 0 h 44"/>
                <a:gd name="T2" fmla="*/ 22 w 155"/>
                <a:gd name="T3" fmla="*/ 0 h 44"/>
                <a:gd name="T4" fmla="*/ 22 w 155"/>
                <a:gd name="T5" fmla="*/ 0 h 44"/>
                <a:gd name="T6" fmla="*/ 0 w 155"/>
                <a:gd name="T7" fmla="*/ 22 h 44"/>
                <a:gd name="T8" fmla="*/ 0 w 155"/>
                <a:gd name="T9" fmla="*/ 22 h 44"/>
                <a:gd name="T10" fmla="*/ 22 w 155"/>
                <a:gd name="T11" fmla="*/ 43 h 44"/>
                <a:gd name="T12" fmla="*/ 132 w 155"/>
                <a:gd name="T13" fmla="*/ 43 h 44"/>
                <a:gd name="T14" fmla="*/ 132 w 155"/>
                <a:gd name="T15" fmla="*/ 43 h 44"/>
                <a:gd name="T16" fmla="*/ 154 w 155"/>
                <a:gd name="T17" fmla="*/ 22 h 44"/>
                <a:gd name="T18" fmla="*/ 154 w 155"/>
                <a:gd name="T19" fmla="*/ 22 h 44"/>
                <a:gd name="T20" fmla="*/ 132 w 155"/>
                <a:gd name="T2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44">
                  <a:moveTo>
                    <a:pt x="132" y="0"/>
                  </a:moveTo>
                  <a:lnTo>
                    <a:pt x="22" y="0"/>
                  </a:lnTo>
                  <a:lnTo>
                    <a:pt x="22" y="0"/>
                  </a:lnTo>
                  <a:cubicBezTo>
                    <a:pt x="10" y="0"/>
                    <a:pt x="0" y="9"/>
                    <a:pt x="0" y="22"/>
                  </a:cubicBezTo>
                  <a:lnTo>
                    <a:pt x="0" y="22"/>
                  </a:lnTo>
                  <a:cubicBezTo>
                    <a:pt x="0" y="34"/>
                    <a:pt x="10" y="43"/>
                    <a:pt x="22" y="43"/>
                  </a:cubicBezTo>
                  <a:lnTo>
                    <a:pt x="132" y="43"/>
                  </a:lnTo>
                  <a:lnTo>
                    <a:pt x="132" y="43"/>
                  </a:lnTo>
                  <a:cubicBezTo>
                    <a:pt x="144" y="43"/>
                    <a:pt x="154" y="34"/>
                    <a:pt x="154" y="22"/>
                  </a:cubicBezTo>
                  <a:lnTo>
                    <a:pt x="154" y="22"/>
                  </a:lnTo>
                  <a:cubicBezTo>
                    <a:pt x="154" y="9"/>
                    <a:pt x="144" y="0"/>
                    <a:pt x="132" y="0"/>
                  </a:cubicBezTo>
                </a:path>
              </a:pathLst>
            </a:custGeom>
            <a:solidFill>
              <a:srgbClr val="FFC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0" name="Freeform 109">
              <a:extLst>
                <a:ext uri="{FF2B5EF4-FFF2-40B4-BE49-F238E27FC236}">
                  <a16:creationId xmlns:a16="http://schemas.microsoft.com/office/drawing/2014/main" id="{D9803A11-C9EC-2744-A67D-B2797AFD908A}"/>
                </a:ext>
              </a:extLst>
            </p:cNvPr>
            <p:cNvSpPr>
              <a:spLocks noChangeArrowheads="1"/>
            </p:cNvSpPr>
            <p:nvPr/>
          </p:nvSpPr>
          <p:spPr bwMode="auto">
            <a:xfrm>
              <a:off x="13397202" y="12708924"/>
              <a:ext cx="108123" cy="30892"/>
            </a:xfrm>
            <a:custGeom>
              <a:avLst/>
              <a:gdLst>
                <a:gd name="T0" fmla="*/ 132 w 155"/>
                <a:gd name="T1" fmla="*/ 0 h 44"/>
                <a:gd name="T2" fmla="*/ 22 w 155"/>
                <a:gd name="T3" fmla="*/ 0 h 44"/>
                <a:gd name="T4" fmla="*/ 22 w 155"/>
                <a:gd name="T5" fmla="*/ 0 h 44"/>
                <a:gd name="T6" fmla="*/ 0 w 155"/>
                <a:gd name="T7" fmla="*/ 22 h 44"/>
                <a:gd name="T8" fmla="*/ 0 w 155"/>
                <a:gd name="T9" fmla="*/ 22 h 44"/>
                <a:gd name="T10" fmla="*/ 22 w 155"/>
                <a:gd name="T11" fmla="*/ 43 h 44"/>
                <a:gd name="T12" fmla="*/ 132 w 155"/>
                <a:gd name="T13" fmla="*/ 43 h 44"/>
                <a:gd name="T14" fmla="*/ 132 w 155"/>
                <a:gd name="T15" fmla="*/ 43 h 44"/>
                <a:gd name="T16" fmla="*/ 154 w 155"/>
                <a:gd name="T17" fmla="*/ 22 h 44"/>
                <a:gd name="T18" fmla="*/ 154 w 155"/>
                <a:gd name="T19" fmla="*/ 22 h 44"/>
                <a:gd name="T20" fmla="*/ 132 w 155"/>
                <a:gd name="T2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44">
                  <a:moveTo>
                    <a:pt x="132" y="0"/>
                  </a:moveTo>
                  <a:lnTo>
                    <a:pt x="22" y="0"/>
                  </a:lnTo>
                  <a:lnTo>
                    <a:pt x="22" y="0"/>
                  </a:lnTo>
                  <a:cubicBezTo>
                    <a:pt x="10" y="0"/>
                    <a:pt x="0" y="9"/>
                    <a:pt x="0" y="22"/>
                  </a:cubicBezTo>
                  <a:lnTo>
                    <a:pt x="0" y="22"/>
                  </a:lnTo>
                  <a:cubicBezTo>
                    <a:pt x="0" y="34"/>
                    <a:pt x="10" y="43"/>
                    <a:pt x="22" y="43"/>
                  </a:cubicBezTo>
                  <a:lnTo>
                    <a:pt x="132" y="43"/>
                  </a:lnTo>
                  <a:lnTo>
                    <a:pt x="132" y="43"/>
                  </a:lnTo>
                  <a:cubicBezTo>
                    <a:pt x="144" y="43"/>
                    <a:pt x="154" y="34"/>
                    <a:pt x="154" y="22"/>
                  </a:cubicBezTo>
                  <a:lnTo>
                    <a:pt x="154" y="22"/>
                  </a:lnTo>
                  <a:cubicBezTo>
                    <a:pt x="154" y="9"/>
                    <a:pt x="144" y="0"/>
                    <a:pt x="132" y="0"/>
                  </a:cubicBezTo>
                </a:path>
              </a:pathLst>
            </a:custGeom>
            <a:solidFill>
              <a:srgbClr val="FFC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1" name="Freeform 110">
              <a:extLst>
                <a:ext uri="{FF2B5EF4-FFF2-40B4-BE49-F238E27FC236}">
                  <a16:creationId xmlns:a16="http://schemas.microsoft.com/office/drawing/2014/main" id="{8D100058-E5D7-0E47-AE05-C941CB33EC15}"/>
                </a:ext>
              </a:extLst>
            </p:cNvPr>
            <p:cNvSpPr>
              <a:spLocks noChangeArrowheads="1"/>
            </p:cNvSpPr>
            <p:nvPr/>
          </p:nvSpPr>
          <p:spPr bwMode="auto">
            <a:xfrm>
              <a:off x="13437363" y="11742009"/>
              <a:ext cx="77229" cy="105032"/>
            </a:xfrm>
            <a:custGeom>
              <a:avLst/>
              <a:gdLst>
                <a:gd name="T0" fmla="*/ 83 w 109"/>
                <a:gd name="T1" fmla="*/ 149 h 150"/>
                <a:gd name="T2" fmla="*/ 83 w 109"/>
                <a:gd name="T3" fmla="*/ 149 h 150"/>
                <a:gd name="T4" fmla="*/ 57 w 109"/>
                <a:gd name="T5" fmla="*/ 123 h 150"/>
                <a:gd name="T6" fmla="*/ 57 w 109"/>
                <a:gd name="T7" fmla="*/ 123 h 150"/>
                <a:gd name="T8" fmla="*/ 16 w 109"/>
                <a:gd name="T9" fmla="*/ 50 h 150"/>
                <a:gd name="T10" fmla="*/ 16 w 109"/>
                <a:gd name="T11" fmla="*/ 50 h 150"/>
                <a:gd name="T12" fmla="*/ 6 w 109"/>
                <a:gd name="T13" fmla="*/ 16 h 150"/>
                <a:gd name="T14" fmla="*/ 6 w 109"/>
                <a:gd name="T15" fmla="*/ 16 h 150"/>
                <a:gd name="T16" fmla="*/ 42 w 109"/>
                <a:gd name="T17" fmla="*/ 7 h 150"/>
                <a:gd name="T18" fmla="*/ 42 w 109"/>
                <a:gd name="T19" fmla="*/ 7 h 150"/>
                <a:gd name="T20" fmla="*/ 108 w 109"/>
                <a:gd name="T21" fmla="*/ 123 h 150"/>
                <a:gd name="T22" fmla="*/ 108 w 109"/>
                <a:gd name="T23" fmla="*/ 123 h 150"/>
                <a:gd name="T24" fmla="*/ 83 w 109"/>
                <a:gd name="T25" fmla="*/ 149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150">
                  <a:moveTo>
                    <a:pt x="83" y="149"/>
                  </a:moveTo>
                  <a:lnTo>
                    <a:pt x="83" y="149"/>
                  </a:lnTo>
                  <a:cubicBezTo>
                    <a:pt x="69" y="149"/>
                    <a:pt x="57" y="137"/>
                    <a:pt x="57" y="123"/>
                  </a:cubicBezTo>
                  <a:lnTo>
                    <a:pt x="57" y="123"/>
                  </a:lnTo>
                  <a:cubicBezTo>
                    <a:pt x="57" y="93"/>
                    <a:pt x="42" y="66"/>
                    <a:pt x="16" y="50"/>
                  </a:cubicBezTo>
                  <a:lnTo>
                    <a:pt x="16" y="50"/>
                  </a:lnTo>
                  <a:cubicBezTo>
                    <a:pt x="4" y="43"/>
                    <a:pt x="0" y="28"/>
                    <a:pt x="6" y="16"/>
                  </a:cubicBezTo>
                  <a:lnTo>
                    <a:pt x="6" y="16"/>
                  </a:lnTo>
                  <a:cubicBezTo>
                    <a:pt x="13" y="4"/>
                    <a:pt x="29" y="0"/>
                    <a:pt x="42" y="7"/>
                  </a:cubicBezTo>
                  <a:lnTo>
                    <a:pt x="42" y="7"/>
                  </a:lnTo>
                  <a:cubicBezTo>
                    <a:pt x="83" y="31"/>
                    <a:pt x="108" y="75"/>
                    <a:pt x="108" y="123"/>
                  </a:cubicBezTo>
                  <a:lnTo>
                    <a:pt x="108" y="123"/>
                  </a:lnTo>
                  <a:cubicBezTo>
                    <a:pt x="108" y="137"/>
                    <a:pt x="97" y="149"/>
                    <a:pt x="83" y="149"/>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2" name="Freeform 111">
              <a:extLst>
                <a:ext uri="{FF2B5EF4-FFF2-40B4-BE49-F238E27FC236}">
                  <a16:creationId xmlns:a16="http://schemas.microsoft.com/office/drawing/2014/main" id="{87ED248E-F05D-7D4D-962F-013AD52598D7}"/>
                </a:ext>
              </a:extLst>
            </p:cNvPr>
            <p:cNvSpPr>
              <a:spLocks noChangeArrowheads="1"/>
            </p:cNvSpPr>
            <p:nvPr/>
          </p:nvSpPr>
          <p:spPr bwMode="auto">
            <a:xfrm>
              <a:off x="13094462" y="11738919"/>
              <a:ext cx="77231" cy="105032"/>
            </a:xfrm>
            <a:custGeom>
              <a:avLst/>
              <a:gdLst>
                <a:gd name="T0" fmla="*/ 26 w 110"/>
                <a:gd name="T1" fmla="*/ 150 h 151"/>
                <a:gd name="T2" fmla="*/ 26 w 110"/>
                <a:gd name="T3" fmla="*/ 150 h 151"/>
                <a:gd name="T4" fmla="*/ 0 w 110"/>
                <a:gd name="T5" fmla="*/ 124 h 151"/>
                <a:gd name="T6" fmla="*/ 0 w 110"/>
                <a:gd name="T7" fmla="*/ 124 h 151"/>
                <a:gd name="T8" fmla="*/ 67 w 110"/>
                <a:gd name="T9" fmla="*/ 8 h 151"/>
                <a:gd name="T10" fmla="*/ 67 w 110"/>
                <a:gd name="T11" fmla="*/ 8 h 151"/>
                <a:gd name="T12" fmla="*/ 102 w 110"/>
                <a:gd name="T13" fmla="*/ 17 h 151"/>
                <a:gd name="T14" fmla="*/ 102 w 110"/>
                <a:gd name="T15" fmla="*/ 17 h 151"/>
                <a:gd name="T16" fmla="*/ 92 w 110"/>
                <a:gd name="T17" fmla="*/ 51 h 151"/>
                <a:gd name="T18" fmla="*/ 92 w 110"/>
                <a:gd name="T19" fmla="*/ 51 h 151"/>
                <a:gd name="T20" fmla="*/ 51 w 110"/>
                <a:gd name="T21" fmla="*/ 124 h 151"/>
                <a:gd name="T22" fmla="*/ 51 w 110"/>
                <a:gd name="T23" fmla="*/ 124 h 151"/>
                <a:gd name="T24" fmla="*/ 26 w 110"/>
                <a:gd name="T25" fmla="*/ 15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 h="151">
                  <a:moveTo>
                    <a:pt x="26" y="150"/>
                  </a:moveTo>
                  <a:lnTo>
                    <a:pt x="26" y="150"/>
                  </a:lnTo>
                  <a:cubicBezTo>
                    <a:pt x="11" y="150"/>
                    <a:pt x="0" y="138"/>
                    <a:pt x="0" y="124"/>
                  </a:cubicBezTo>
                  <a:lnTo>
                    <a:pt x="0" y="124"/>
                  </a:lnTo>
                  <a:cubicBezTo>
                    <a:pt x="0" y="76"/>
                    <a:pt x="26" y="32"/>
                    <a:pt x="67" y="8"/>
                  </a:cubicBezTo>
                  <a:lnTo>
                    <a:pt x="67" y="8"/>
                  </a:lnTo>
                  <a:cubicBezTo>
                    <a:pt x="80" y="0"/>
                    <a:pt x="95" y="4"/>
                    <a:pt x="102" y="17"/>
                  </a:cubicBezTo>
                  <a:lnTo>
                    <a:pt x="102" y="17"/>
                  </a:lnTo>
                  <a:cubicBezTo>
                    <a:pt x="109" y="29"/>
                    <a:pt x="105" y="44"/>
                    <a:pt x="92" y="51"/>
                  </a:cubicBezTo>
                  <a:lnTo>
                    <a:pt x="92" y="51"/>
                  </a:lnTo>
                  <a:cubicBezTo>
                    <a:pt x="67" y="67"/>
                    <a:pt x="51" y="94"/>
                    <a:pt x="51" y="124"/>
                  </a:cubicBezTo>
                  <a:lnTo>
                    <a:pt x="51" y="124"/>
                  </a:lnTo>
                  <a:cubicBezTo>
                    <a:pt x="51" y="138"/>
                    <a:pt x="39" y="150"/>
                    <a:pt x="26" y="15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3" name="Freeform 112">
              <a:extLst>
                <a:ext uri="{FF2B5EF4-FFF2-40B4-BE49-F238E27FC236}">
                  <a16:creationId xmlns:a16="http://schemas.microsoft.com/office/drawing/2014/main" id="{0AB66054-202A-BF47-9545-1557B84B06BD}"/>
                </a:ext>
              </a:extLst>
            </p:cNvPr>
            <p:cNvSpPr>
              <a:spLocks noChangeArrowheads="1"/>
            </p:cNvSpPr>
            <p:nvPr/>
          </p:nvSpPr>
          <p:spPr bwMode="auto">
            <a:xfrm>
              <a:off x="13106818" y="12001501"/>
              <a:ext cx="392328" cy="639461"/>
            </a:xfrm>
            <a:custGeom>
              <a:avLst/>
              <a:gdLst>
                <a:gd name="T0" fmla="*/ 38 w 558"/>
                <a:gd name="T1" fmla="*/ 913 h 914"/>
                <a:gd name="T2" fmla="*/ 38 w 558"/>
                <a:gd name="T3" fmla="*/ 913 h 914"/>
                <a:gd name="T4" fmla="*/ 8 w 558"/>
                <a:gd name="T5" fmla="*/ 892 h 914"/>
                <a:gd name="T6" fmla="*/ 8 w 558"/>
                <a:gd name="T7" fmla="*/ 890 h 914"/>
                <a:gd name="T8" fmla="*/ 0 w 558"/>
                <a:gd name="T9" fmla="*/ 833 h 914"/>
                <a:gd name="T10" fmla="*/ 0 w 558"/>
                <a:gd name="T11" fmla="*/ 99 h 914"/>
                <a:gd name="T12" fmla="*/ 0 w 558"/>
                <a:gd name="T13" fmla="*/ 99 h 914"/>
                <a:gd name="T14" fmla="*/ 135 w 558"/>
                <a:gd name="T15" fmla="*/ 0 h 914"/>
                <a:gd name="T16" fmla="*/ 422 w 558"/>
                <a:gd name="T17" fmla="*/ 0 h 914"/>
                <a:gd name="T18" fmla="*/ 422 w 558"/>
                <a:gd name="T19" fmla="*/ 0 h 914"/>
                <a:gd name="T20" fmla="*/ 557 w 558"/>
                <a:gd name="T21" fmla="*/ 99 h 914"/>
                <a:gd name="T22" fmla="*/ 557 w 558"/>
                <a:gd name="T23" fmla="*/ 833 h 914"/>
                <a:gd name="T24" fmla="*/ 549 w 558"/>
                <a:gd name="T25" fmla="*/ 890 h 914"/>
                <a:gd name="T26" fmla="*/ 549 w 558"/>
                <a:gd name="T27" fmla="*/ 892 h 914"/>
                <a:gd name="T28" fmla="*/ 549 w 558"/>
                <a:gd name="T29" fmla="*/ 892 h 914"/>
                <a:gd name="T30" fmla="*/ 519 w 558"/>
                <a:gd name="T31" fmla="*/ 913 h 914"/>
                <a:gd name="T32" fmla="*/ 38 w 558"/>
                <a:gd name="T33" fmla="*/ 913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8" h="914">
                  <a:moveTo>
                    <a:pt x="38" y="913"/>
                  </a:moveTo>
                  <a:lnTo>
                    <a:pt x="38" y="913"/>
                  </a:lnTo>
                  <a:cubicBezTo>
                    <a:pt x="22" y="913"/>
                    <a:pt x="8" y="903"/>
                    <a:pt x="8" y="892"/>
                  </a:cubicBezTo>
                  <a:lnTo>
                    <a:pt x="8" y="890"/>
                  </a:lnTo>
                  <a:lnTo>
                    <a:pt x="0" y="833"/>
                  </a:lnTo>
                  <a:lnTo>
                    <a:pt x="0" y="99"/>
                  </a:lnTo>
                  <a:lnTo>
                    <a:pt x="0" y="99"/>
                  </a:lnTo>
                  <a:cubicBezTo>
                    <a:pt x="0" y="45"/>
                    <a:pt x="61" y="0"/>
                    <a:pt x="135" y="0"/>
                  </a:cubicBezTo>
                  <a:lnTo>
                    <a:pt x="422" y="0"/>
                  </a:lnTo>
                  <a:lnTo>
                    <a:pt x="422" y="0"/>
                  </a:lnTo>
                  <a:cubicBezTo>
                    <a:pt x="497" y="0"/>
                    <a:pt x="557" y="45"/>
                    <a:pt x="557" y="99"/>
                  </a:cubicBezTo>
                  <a:lnTo>
                    <a:pt x="557" y="833"/>
                  </a:lnTo>
                  <a:lnTo>
                    <a:pt x="549" y="890"/>
                  </a:lnTo>
                  <a:lnTo>
                    <a:pt x="549" y="892"/>
                  </a:lnTo>
                  <a:lnTo>
                    <a:pt x="549" y="892"/>
                  </a:lnTo>
                  <a:cubicBezTo>
                    <a:pt x="549" y="903"/>
                    <a:pt x="536" y="913"/>
                    <a:pt x="519" y="913"/>
                  </a:cubicBezTo>
                  <a:lnTo>
                    <a:pt x="38" y="913"/>
                  </a:lnTo>
                </a:path>
              </a:pathLst>
            </a:custGeom>
            <a:solidFill>
              <a:schemeClr val="accent6">
                <a:lumMod val="50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4" name="Freeform 113">
              <a:extLst>
                <a:ext uri="{FF2B5EF4-FFF2-40B4-BE49-F238E27FC236}">
                  <a16:creationId xmlns:a16="http://schemas.microsoft.com/office/drawing/2014/main" id="{25DA6A45-7488-1148-98AE-E771464A9E49}"/>
                </a:ext>
              </a:extLst>
            </p:cNvPr>
            <p:cNvSpPr>
              <a:spLocks noChangeArrowheads="1"/>
            </p:cNvSpPr>
            <p:nvPr/>
          </p:nvSpPr>
          <p:spPr bwMode="auto">
            <a:xfrm>
              <a:off x="13304526" y="12001501"/>
              <a:ext cx="194620" cy="639461"/>
            </a:xfrm>
            <a:custGeom>
              <a:avLst/>
              <a:gdLst>
                <a:gd name="T0" fmla="*/ 143 w 279"/>
                <a:gd name="T1" fmla="*/ 0 h 914"/>
                <a:gd name="T2" fmla="*/ 0 w 279"/>
                <a:gd name="T3" fmla="*/ 0 h 914"/>
                <a:gd name="T4" fmla="*/ 0 w 279"/>
                <a:gd name="T5" fmla="*/ 913 h 914"/>
                <a:gd name="T6" fmla="*/ 240 w 279"/>
                <a:gd name="T7" fmla="*/ 913 h 914"/>
                <a:gd name="T8" fmla="*/ 240 w 279"/>
                <a:gd name="T9" fmla="*/ 913 h 914"/>
                <a:gd name="T10" fmla="*/ 270 w 279"/>
                <a:gd name="T11" fmla="*/ 892 h 914"/>
                <a:gd name="T12" fmla="*/ 270 w 279"/>
                <a:gd name="T13" fmla="*/ 890 h 914"/>
                <a:gd name="T14" fmla="*/ 278 w 279"/>
                <a:gd name="T15" fmla="*/ 833 h 914"/>
                <a:gd name="T16" fmla="*/ 278 w 279"/>
                <a:gd name="T17" fmla="*/ 99 h 914"/>
                <a:gd name="T18" fmla="*/ 278 w 279"/>
                <a:gd name="T19" fmla="*/ 99 h 914"/>
                <a:gd name="T20" fmla="*/ 143 w 279"/>
                <a:gd name="T21" fmla="*/ 0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914">
                  <a:moveTo>
                    <a:pt x="143" y="0"/>
                  </a:moveTo>
                  <a:lnTo>
                    <a:pt x="0" y="0"/>
                  </a:lnTo>
                  <a:lnTo>
                    <a:pt x="0" y="913"/>
                  </a:lnTo>
                  <a:lnTo>
                    <a:pt x="240" y="913"/>
                  </a:lnTo>
                  <a:lnTo>
                    <a:pt x="240" y="913"/>
                  </a:lnTo>
                  <a:cubicBezTo>
                    <a:pt x="257" y="913"/>
                    <a:pt x="270" y="903"/>
                    <a:pt x="270" y="892"/>
                  </a:cubicBezTo>
                  <a:lnTo>
                    <a:pt x="270" y="890"/>
                  </a:lnTo>
                  <a:lnTo>
                    <a:pt x="278" y="833"/>
                  </a:lnTo>
                  <a:lnTo>
                    <a:pt x="278" y="99"/>
                  </a:lnTo>
                  <a:lnTo>
                    <a:pt x="278" y="99"/>
                  </a:lnTo>
                  <a:cubicBezTo>
                    <a:pt x="278" y="45"/>
                    <a:pt x="218" y="0"/>
                    <a:pt x="143" y="0"/>
                  </a:cubicBezTo>
                </a:path>
              </a:pathLst>
            </a:custGeom>
            <a:solidFill>
              <a:schemeClr val="accent6">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5" name="Freeform 114">
              <a:extLst>
                <a:ext uri="{FF2B5EF4-FFF2-40B4-BE49-F238E27FC236}">
                  <a16:creationId xmlns:a16="http://schemas.microsoft.com/office/drawing/2014/main" id="{E557FAF1-5791-9D4F-A8BA-EA953A19F1D2}"/>
                </a:ext>
              </a:extLst>
            </p:cNvPr>
            <p:cNvSpPr>
              <a:spLocks noChangeArrowheads="1"/>
            </p:cNvSpPr>
            <p:nvPr/>
          </p:nvSpPr>
          <p:spPr bwMode="auto">
            <a:xfrm>
              <a:off x="13146979" y="12171405"/>
              <a:ext cx="315097" cy="315097"/>
            </a:xfrm>
            <a:custGeom>
              <a:avLst/>
              <a:gdLst>
                <a:gd name="T0" fmla="*/ 28 w 449"/>
                <a:gd name="T1" fmla="*/ 0 h 449"/>
                <a:gd name="T2" fmla="*/ 419 w 449"/>
                <a:gd name="T3" fmla="*/ 0 h 449"/>
                <a:gd name="T4" fmla="*/ 419 w 449"/>
                <a:gd name="T5" fmla="*/ 0 h 449"/>
                <a:gd name="T6" fmla="*/ 448 w 449"/>
                <a:gd name="T7" fmla="*/ 28 h 449"/>
                <a:gd name="T8" fmla="*/ 448 w 449"/>
                <a:gd name="T9" fmla="*/ 420 h 449"/>
                <a:gd name="T10" fmla="*/ 448 w 449"/>
                <a:gd name="T11" fmla="*/ 420 h 449"/>
                <a:gd name="T12" fmla="*/ 419 w 449"/>
                <a:gd name="T13" fmla="*/ 448 h 449"/>
                <a:gd name="T14" fmla="*/ 28 w 449"/>
                <a:gd name="T15" fmla="*/ 448 h 449"/>
                <a:gd name="T16" fmla="*/ 28 w 449"/>
                <a:gd name="T17" fmla="*/ 448 h 449"/>
                <a:gd name="T18" fmla="*/ 0 w 449"/>
                <a:gd name="T19" fmla="*/ 420 h 449"/>
                <a:gd name="T20" fmla="*/ 0 w 449"/>
                <a:gd name="T21" fmla="*/ 28 h 449"/>
                <a:gd name="T22" fmla="*/ 0 w 449"/>
                <a:gd name="T23" fmla="*/ 28 h 449"/>
                <a:gd name="T24" fmla="*/ 28 w 449"/>
                <a:gd name="T25"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449">
                  <a:moveTo>
                    <a:pt x="28" y="0"/>
                  </a:moveTo>
                  <a:lnTo>
                    <a:pt x="419" y="0"/>
                  </a:lnTo>
                  <a:lnTo>
                    <a:pt x="419" y="0"/>
                  </a:lnTo>
                  <a:cubicBezTo>
                    <a:pt x="435" y="0"/>
                    <a:pt x="448" y="13"/>
                    <a:pt x="448" y="28"/>
                  </a:cubicBezTo>
                  <a:lnTo>
                    <a:pt x="448" y="420"/>
                  </a:lnTo>
                  <a:lnTo>
                    <a:pt x="448" y="420"/>
                  </a:lnTo>
                  <a:cubicBezTo>
                    <a:pt x="448" y="436"/>
                    <a:pt x="435" y="448"/>
                    <a:pt x="419" y="448"/>
                  </a:cubicBezTo>
                  <a:lnTo>
                    <a:pt x="28" y="448"/>
                  </a:lnTo>
                  <a:lnTo>
                    <a:pt x="28" y="448"/>
                  </a:lnTo>
                  <a:cubicBezTo>
                    <a:pt x="13" y="448"/>
                    <a:pt x="0" y="436"/>
                    <a:pt x="0" y="420"/>
                  </a:cubicBezTo>
                  <a:lnTo>
                    <a:pt x="0" y="28"/>
                  </a:lnTo>
                  <a:lnTo>
                    <a:pt x="0" y="28"/>
                  </a:lnTo>
                  <a:cubicBezTo>
                    <a:pt x="0" y="13"/>
                    <a:pt x="13" y="0"/>
                    <a:pt x="28" y="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6" name="Freeform 115">
              <a:extLst>
                <a:ext uri="{FF2B5EF4-FFF2-40B4-BE49-F238E27FC236}">
                  <a16:creationId xmlns:a16="http://schemas.microsoft.com/office/drawing/2014/main" id="{D68FB21F-E514-E946-9966-A4A9A3111460}"/>
                </a:ext>
              </a:extLst>
            </p:cNvPr>
            <p:cNvSpPr>
              <a:spLocks noChangeArrowheads="1"/>
            </p:cNvSpPr>
            <p:nvPr/>
          </p:nvSpPr>
          <p:spPr bwMode="auto">
            <a:xfrm>
              <a:off x="13103730" y="12007679"/>
              <a:ext cx="80319" cy="225510"/>
            </a:xfrm>
            <a:custGeom>
              <a:avLst/>
              <a:gdLst>
                <a:gd name="T0" fmla="*/ 86 w 116"/>
                <a:gd name="T1" fmla="*/ 321 h 322"/>
                <a:gd name="T2" fmla="*/ 0 w 116"/>
                <a:gd name="T3" fmla="*/ 8 h 322"/>
                <a:gd name="T4" fmla="*/ 30 w 116"/>
                <a:gd name="T5" fmla="*/ 0 h 322"/>
                <a:gd name="T6" fmla="*/ 115 w 116"/>
                <a:gd name="T7" fmla="*/ 313 h 322"/>
                <a:gd name="T8" fmla="*/ 86 w 116"/>
                <a:gd name="T9" fmla="*/ 321 h 322"/>
              </a:gdLst>
              <a:ahLst/>
              <a:cxnLst>
                <a:cxn ang="0">
                  <a:pos x="T0" y="T1"/>
                </a:cxn>
                <a:cxn ang="0">
                  <a:pos x="T2" y="T3"/>
                </a:cxn>
                <a:cxn ang="0">
                  <a:pos x="T4" y="T5"/>
                </a:cxn>
                <a:cxn ang="0">
                  <a:pos x="T6" y="T7"/>
                </a:cxn>
                <a:cxn ang="0">
                  <a:pos x="T8" y="T9"/>
                </a:cxn>
              </a:cxnLst>
              <a:rect l="0" t="0" r="r" b="b"/>
              <a:pathLst>
                <a:path w="116" h="322">
                  <a:moveTo>
                    <a:pt x="86" y="321"/>
                  </a:moveTo>
                  <a:lnTo>
                    <a:pt x="0" y="8"/>
                  </a:lnTo>
                  <a:lnTo>
                    <a:pt x="30" y="0"/>
                  </a:lnTo>
                  <a:lnTo>
                    <a:pt x="115" y="313"/>
                  </a:lnTo>
                  <a:lnTo>
                    <a:pt x="86" y="321"/>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7" name="Freeform 116">
              <a:extLst>
                <a:ext uri="{FF2B5EF4-FFF2-40B4-BE49-F238E27FC236}">
                  <a16:creationId xmlns:a16="http://schemas.microsoft.com/office/drawing/2014/main" id="{43523492-02A8-A349-B438-FFACB215DDB8}"/>
                </a:ext>
              </a:extLst>
            </p:cNvPr>
            <p:cNvSpPr>
              <a:spLocks noChangeArrowheads="1"/>
            </p:cNvSpPr>
            <p:nvPr/>
          </p:nvSpPr>
          <p:spPr bwMode="auto">
            <a:xfrm>
              <a:off x="13079017" y="12433987"/>
              <a:ext cx="123568" cy="172995"/>
            </a:xfrm>
            <a:custGeom>
              <a:avLst/>
              <a:gdLst>
                <a:gd name="T0" fmla="*/ 43 w 176"/>
                <a:gd name="T1" fmla="*/ 246 h 247"/>
                <a:gd name="T2" fmla="*/ 0 w 176"/>
                <a:gd name="T3" fmla="*/ 220 h 247"/>
                <a:gd name="T4" fmla="*/ 131 w 176"/>
                <a:gd name="T5" fmla="*/ 0 h 247"/>
                <a:gd name="T6" fmla="*/ 175 w 176"/>
                <a:gd name="T7" fmla="*/ 25 h 247"/>
                <a:gd name="T8" fmla="*/ 43 w 176"/>
                <a:gd name="T9" fmla="*/ 246 h 247"/>
              </a:gdLst>
              <a:ahLst/>
              <a:cxnLst>
                <a:cxn ang="0">
                  <a:pos x="T0" y="T1"/>
                </a:cxn>
                <a:cxn ang="0">
                  <a:pos x="T2" y="T3"/>
                </a:cxn>
                <a:cxn ang="0">
                  <a:pos x="T4" y="T5"/>
                </a:cxn>
                <a:cxn ang="0">
                  <a:pos x="T6" y="T7"/>
                </a:cxn>
                <a:cxn ang="0">
                  <a:pos x="T8" y="T9"/>
                </a:cxn>
              </a:cxnLst>
              <a:rect l="0" t="0" r="r" b="b"/>
              <a:pathLst>
                <a:path w="176" h="247">
                  <a:moveTo>
                    <a:pt x="43" y="246"/>
                  </a:moveTo>
                  <a:lnTo>
                    <a:pt x="0" y="220"/>
                  </a:lnTo>
                  <a:lnTo>
                    <a:pt x="131" y="0"/>
                  </a:lnTo>
                  <a:lnTo>
                    <a:pt x="175" y="25"/>
                  </a:lnTo>
                  <a:lnTo>
                    <a:pt x="43" y="246"/>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8" name="Freeform 117">
              <a:extLst>
                <a:ext uri="{FF2B5EF4-FFF2-40B4-BE49-F238E27FC236}">
                  <a16:creationId xmlns:a16="http://schemas.microsoft.com/office/drawing/2014/main" id="{67F7F77E-9032-AE46-96B0-2E5B5DE8C2E4}"/>
                </a:ext>
              </a:extLst>
            </p:cNvPr>
            <p:cNvSpPr>
              <a:spLocks noChangeArrowheads="1"/>
            </p:cNvSpPr>
            <p:nvPr/>
          </p:nvSpPr>
          <p:spPr bwMode="auto">
            <a:xfrm>
              <a:off x="13421916" y="12007679"/>
              <a:ext cx="80319" cy="225510"/>
            </a:xfrm>
            <a:custGeom>
              <a:avLst/>
              <a:gdLst>
                <a:gd name="T0" fmla="*/ 30 w 116"/>
                <a:gd name="T1" fmla="*/ 321 h 322"/>
                <a:gd name="T2" fmla="*/ 0 w 116"/>
                <a:gd name="T3" fmla="*/ 313 h 322"/>
                <a:gd name="T4" fmla="*/ 86 w 116"/>
                <a:gd name="T5" fmla="*/ 0 h 322"/>
                <a:gd name="T6" fmla="*/ 115 w 116"/>
                <a:gd name="T7" fmla="*/ 8 h 322"/>
                <a:gd name="T8" fmla="*/ 30 w 116"/>
                <a:gd name="T9" fmla="*/ 321 h 322"/>
              </a:gdLst>
              <a:ahLst/>
              <a:cxnLst>
                <a:cxn ang="0">
                  <a:pos x="T0" y="T1"/>
                </a:cxn>
                <a:cxn ang="0">
                  <a:pos x="T2" y="T3"/>
                </a:cxn>
                <a:cxn ang="0">
                  <a:pos x="T4" y="T5"/>
                </a:cxn>
                <a:cxn ang="0">
                  <a:pos x="T6" y="T7"/>
                </a:cxn>
                <a:cxn ang="0">
                  <a:pos x="T8" y="T9"/>
                </a:cxn>
              </a:cxnLst>
              <a:rect l="0" t="0" r="r" b="b"/>
              <a:pathLst>
                <a:path w="116" h="322">
                  <a:moveTo>
                    <a:pt x="30" y="321"/>
                  </a:moveTo>
                  <a:lnTo>
                    <a:pt x="0" y="313"/>
                  </a:lnTo>
                  <a:lnTo>
                    <a:pt x="86" y="0"/>
                  </a:lnTo>
                  <a:lnTo>
                    <a:pt x="115" y="8"/>
                  </a:lnTo>
                  <a:lnTo>
                    <a:pt x="30" y="321"/>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9" name="Freeform 118">
              <a:extLst>
                <a:ext uri="{FF2B5EF4-FFF2-40B4-BE49-F238E27FC236}">
                  <a16:creationId xmlns:a16="http://schemas.microsoft.com/office/drawing/2014/main" id="{DF37ECCF-593D-374A-85EC-68337A9C2E6F}"/>
                </a:ext>
              </a:extLst>
            </p:cNvPr>
            <p:cNvSpPr>
              <a:spLocks noChangeArrowheads="1"/>
            </p:cNvSpPr>
            <p:nvPr/>
          </p:nvSpPr>
          <p:spPr bwMode="auto">
            <a:xfrm>
              <a:off x="13406471" y="12433987"/>
              <a:ext cx="123568" cy="172995"/>
            </a:xfrm>
            <a:custGeom>
              <a:avLst/>
              <a:gdLst>
                <a:gd name="T0" fmla="*/ 131 w 177"/>
                <a:gd name="T1" fmla="*/ 246 h 247"/>
                <a:gd name="T2" fmla="*/ 0 w 177"/>
                <a:gd name="T3" fmla="*/ 25 h 247"/>
                <a:gd name="T4" fmla="*/ 43 w 177"/>
                <a:gd name="T5" fmla="*/ 0 h 247"/>
                <a:gd name="T6" fmla="*/ 176 w 177"/>
                <a:gd name="T7" fmla="*/ 220 h 247"/>
                <a:gd name="T8" fmla="*/ 131 w 177"/>
                <a:gd name="T9" fmla="*/ 246 h 247"/>
              </a:gdLst>
              <a:ahLst/>
              <a:cxnLst>
                <a:cxn ang="0">
                  <a:pos x="T0" y="T1"/>
                </a:cxn>
                <a:cxn ang="0">
                  <a:pos x="T2" y="T3"/>
                </a:cxn>
                <a:cxn ang="0">
                  <a:pos x="T4" y="T5"/>
                </a:cxn>
                <a:cxn ang="0">
                  <a:pos x="T6" y="T7"/>
                </a:cxn>
                <a:cxn ang="0">
                  <a:pos x="T8" y="T9"/>
                </a:cxn>
              </a:cxnLst>
              <a:rect l="0" t="0" r="r" b="b"/>
              <a:pathLst>
                <a:path w="177" h="247">
                  <a:moveTo>
                    <a:pt x="131" y="246"/>
                  </a:moveTo>
                  <a:lnTo>
                    <a:pt x="0" y="25"/>
                  </a:lnTo>
                  <a:lnTo>
                    <a:pt x="43" y="0"/>
                  </a:lnTo>
                  <a:lnTo>
                    <a:pt x="176" y="220"/>
                  </a:lnTo>
                  <a:lnTo>
                    <a:pt x="131" y="246"/>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20" name="Freeform 119">
              <a:extLst>
                <a:ext uri="{FF2B5EF4-FFF2-40B4-BE49-F238E27FC236}">
                  <a16:creationId xmlns:a16="http://schemas.microsoft.com/office/drawing/2014/main" id="{A1A5C402-0245-0841-A81F-F82E783B782E}"/>
                </a:ext>
              </a:extLst>
            </p:cNvPr>
            <p:cNvSpPr>
              <a:spLocks noChangeArrowheads="1"/>
            </p:cNvSpPr>
            <p:nvPr/>
          </p:nvSpPr>
          <p:spPr bwMode="auto">
            <a:xfrm>
              <a:off x="13196406" y="12214654"/>
              <a:ext cx="213153" cy="71052"/>
            </a:xfrm>
            <a:custGeom>
              <a:avLst/>
              <a:gdLst>
                <a:gd name="T0" fmla="*/ 252 w 304"/>
                <a:gd name="T1" fmla="*/ 102 h 103"/>
                <a:gd name="T2" fmla="*/ 52 w 304"/>
                <a:gd name="T3" fmla="*/ 102 h 103"/>
                <a:gd name="T4" fmla="*/ 52 w 304"/>
                <a:gd name="T5" fmla="*/ 102 h 103"/>
                <a:gd name="T6" fmla="*/ 0 w 304"/>
                <a:gd name="T7" fmla="*/ 51 h 103"/>
                <a:gd name="T8" fmla="*/ 0 w 304"/>
                <a:gd name="T9" fmla="*/ 51 h 103"/>
                <a:gd name="T10" fmla="*/ 52 w 304"/>
                <a:gd name="T11" fmla="*/ 0 h 103"/>
                <a:gd name="T12" fmla="*/ 252 w 304"/>
                <a:gd name="T13" fmla="*/ 0 h 103"/>
                <a:gd name="T14" fmla="*/ 252 w 304"/>
                <a:gd name="T15" fmla="*/ 0 h 103"/>
                <a:gd name="T16" fmla="*/ 303 w 304"/>
                <a:gd name="T17" fmla="*/ 51 h 103"/>
                <a:gd name="T18" fmla="*/ 303 w 304"/>
                <a:gd name="T19" fmla="*/ 51 h 103"/>
                <a:gd name="T20" fmla="*/ 252 w 304"/>
                <a:gd name="T21" fmla="*/ 10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103">
                  <a:moveTo>
                    <a:pt x="252" y="102"/>
                  </a:moveTo>
                  <a:lnTo>
                    <a:pt x="52" y="102"/>
                  </a:lnTo>
                  <a:lnTo>
                    <a:pt x="52" y="102"/>
                  </a:lnTo>
                  <a:cubicBezTo>
                    <a:pt x="23" y="102"/>
                    <a:pt x="0" y="79"/>
                    <a:pt x="0" y="51"/>
                  </a:cubicBezTo>
                  <a:lnTo>
                    <a:pt x="0" y="51"/>
                  </a:lnTo>
                  <a:cubicBezTo>
                    <a:pt x="0" y="23"/>
                    <a:pt x="23" y="0"/>
                    <a:pt x="52" y="0"/>
                  </a:cubicBezTo>
                  <a:lnTo>
                    <a:pt x="252" y="0"/>
                  </a:lnTo>
                  <a:lnTo>
                    <a:pt x="252" y="0"/>
                  </a:lnTo>
                  <a:cubicBezTo>
                    <a:pt x="280" y="0"/>
                    <a:pt x="303" y="23"/>
                    <a:pt x="303" y="51"/>
                  </a:cubicBezTo>
                  <a:lnTo>
                    <a:pt x="303" y="51"/>
                  </a:lnTo>
                  <a:cubicBezTo>
                    <a:pt x="303" y="79"/>
                    <a:pt x="280" y="102"/>
                    <a:pt x="252" y="102"/>
                  </a:cubicBezTo>
                </a:path>
              </a:pathLst>
            </a:custGeom>
            <a:solidFill>
              <a:srgbClr val="422836"/>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21" name="Freeform 120">
              <a:extLst>
                <a:ext uri="{FF2B5EF4-FFF2-40B4-BE49-F238E27FC236}">
                  <a16:creationId xmlns:a16="http://schemas.microsoft.com/office/drawing/2014/main" id="{A61EA08C-DE41-ED4A-866A-2DC6C0521AEE}"/>
                </a:ext>
              </a:extLst>
            </p:cNvPr>
            <p:cNvSpPr>
              <a:spLocks noChangeArrowheads="1"/>
            </p:cNvSpPr>
            <p:nvPr/>
          </p:nvSpPr>
          <p:spPr bwMode="auto">
            <a:xfrm>
              <a:off x="13196406" y="12359847"/>
              <a:ext cx="213153" cy="71050"/>
            </a:xfrm>
            <a:custGeom>
              <a:avLst/>
              <a:gdLst>
                <a:gd name="T0" fmla="*/ 252 w 304"/>
                <a:gd name="T1" fmla="*/ 102 h 103"/>
                <a:gd name="T2" fmla="*/ 52 w 304"/>
                <a:gd name="T3" fmla="*/ 102 h 103"/>
                <a:gd name="T4" fmla="*/ 52 w 304"/>
                <a:gd name="T5" fmla="*/ 102 h 103"/>
                <a:gd name="T6" fmla="*/ 0 w 304"/>
                <a:gd name="T7" fmla="*/ 51 h 103"/>
                <a:gd name="T8" fmla="*/ 0 w 304"/>
                <a:gd name="T9" fmla="*/ 51 h 103"/>
                <a:gd name="T10" fmla="*/ 52 w 304"/>
                <a:gd name="T11" fmla="*/ 0 h 103"/>
                <a:gd name="T12" fmla="*/ 252 w 304"/>
                <a:gd name="T13" fmla="*/ 0 h 103"/>
                <a:gd name="T14" fmla="*/ 252 w 304"/>
                <a:gd name="T15" fmla="*/ 0 h 103"/>
                <a:gd name="T16" fmla="*/ 303 w 304"/>
                <a:gd name="T17" fmla="*/ 51 h 103"/>
                <a:gd name="T18" fmla="*/ 303 w 304"/>
                <a:gd name="T19" fmla="*/ 51 h 103"/>
                <a:gd name="T20" fmla="*/ 252 w 304"/>
                <a:gd name="T21" fmla="*/ 10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103">
                  <a:moveTo>
                    <a:pt x="252" y="102"/>
                  </a:moveTo>
                  <a:lnTo>
                    <a:pt x="52" y="102"/>
                  </a:lnTo>
                  <a:lnTo>
                    <a:pt x="52" y="102"/>
                  </a:lnTo>
                  <a:cubicBezTo>
                    <a:pt x="23" y="102"/>
                    <a:pt x="0" y="79"/>
                    <a:pt x="0" y="51"/>
                  </a:cubicBezTo>
                  <a:lnTo>
                    <a:pt x="0" y="51"/>
                  </a:lnTo>
                  <a:cubicBezTo>
                    <a:pt x="0" y="23"/>
                    <a:pt x="23" y="0"/>
                    <a:pt x="52" y="0"/>
                  </a:cubicBezTo>
                  <a:lnTo>
                    <a:pt x="252" y="0"/>
                  </a:lnTo>
                  <a:lnTo>
                    <a:pt x="252" y="0"/>
                  </a:lnTo>
                  <a:cubicBezTo>
                    <a:pt x="280" y="0"/>
                    <a:pt x="303" y="23"/>
                    <a:pt x="303" y="51"/>
                  </a:cubicBezTo>
                  <a:lnTo>
                    <a:pt x="303" y="51"/>
                  </a:lnTo>
                  <a:cubicBezTo>
                    <a:pt x="303" y="79"/>
                    <a:pt x="280" y="102"/>
                    <a:pt x="252" y="102"/>
                  </a:cubicBezTo>
                </a:path>
              </a:pathLst>
            </a:custGeom>
            <a:solidFill>
              <a:srgbClr val="422836"/>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grpSp>
      <p:sp>
        <p:nvSpPr>
          <p:cNvPr id="92" name="TextBox 91"/>
          <p:cNvSpPr txBox="1"/>
          <p:nvPr/>
        </p:nvSpPr>
        <p:spPr>
          <a:xfrm>
            <a:off x="273614" y="4326940"/>
            <a:ext cx="2903773" cy="1169551"/>
          </a:xfrm>
          <a:prstGeom prst="rect">
            <a:avLst/>
          </a:prstGeom>
          <a:noFill/>
        </p:spPr>
        <p:txBody>
          <a:bodyPr wrap="square" rtlCol="0">
            <a:spAutoFit/>
          </a:bodyPr>
          <a:lstStyle/>
          <a:p>
            <a:pPr marL="171450" indent="-171450" algn="just">
              <a:buFont typeface="Arial" panose="020B0604020202020204" pitchFamily="34" charset="0"/>
              <a:buChar char="•"/>
            </a:pPr>
            <a:r>
              <a:rPr lang="en-GB" sz="1000" dirty="0" smtClean="0">
                <a:solidFill>
                  <a:schemeClr val="bg1">
                    <a:lumMod val="50000"/>
                  </a:schemeClr>
                </a:solidFill>
                <a:latin typeface="Fira Sans Light"/>
              </a:rPr>
              <a:t>Recognise</a:t>
            </a:r>
            <a:r>
              <a:rPr lang="en-GB" sz="1000" dirty="0">
                <a:solidFill>
                  <a:schemeClr val="bg1">
                    <a:lumMod val="50000"/>
                  </a:schemeClr>
                </a:solidFill>
                <a:latin typeface="Fira Sans Light"/>
              </a:rPr>
              <a:t>, find and name a half as one of two equal parts of an object, shape or </a:t>
            </a:r>
            <a:r>
              <a:rPr lang="en-GB" sz="1000" dirty="0" smtClean="0">
                <a:solidFill>
                  <a:schemeClr val="bg1">
                    <a:lumMod val="50000"/>
                  </a:schemeClr>
                </a:solidFill>
                <a:latin typeface="Fira Sans Light"/>
              </a:rPr>
              <a:t>quantity.</a:t>
            </a:r>
            <a:endParaRPr lang="en-GB" sz="1000" dirty="0">
              <a:solidFill>
                <a:schemeClr val="bg1">
                  <a:lumMod val="50000"/>
                </a:schemeClr>
              </a:solidFill>
              <a:latin typeface="Fira Sans Light"/>
            </a:endParaRPr>
          </a:p>
          <a:p>
            <a:pPr marL="171450" indent="-171450" algn="just">
              <a:buFont typeface="Arial" panose="020B0604020202020204" pitchFamily="34" charset="0"/>
              <a:buChar char="•"/>
            </a:pPr>
            <a:endParaRPr lang="en-GB" sz="1000" dirty="0">
              <a:solidFill>
                <a:schemeClr val="bg1">
                  <a:lumMod val="50000"/>
                </a:schemeClr>
              </a:solidFill>
              <a:latin typeface="Fira Sans Light"/>
            </a:endParaRPr>
          </a:p>
          <a:p>
            <a:pPr marL="171450" indent="-171450" algn="just">
              <a:buFont typeface="Arial" panose="020B0604020202020204" pitchFamily="34" charset="0"/>
              <a:buChar char="•"/>
            </a:pPr>
            <a:r>
              <a:rPr lang="en-GB" sz="1000" dirty="0">
                <a:solidFill>
                  <a:schemeClr val="bg1">
                    <a:lumMod val="50000"/>
                  </a:schemeClr>
                </a:solidFill>
                <a:latin typeface="Fira Sans Light"/>
              </a:rPr>
              <a:t>R</a:t>
            </a:r>
            <a:r>
              <a:rPr lang="en-GB" sz="1000" dirty="0" smtClean="0">
                <a:solidFill>
                  <a:schemeClr val="bg1">
                    <a:lumMod val="50000"/>
                  </a:schemeClr>
                </a:solidFill>
                <a:latin typeface="Fira Sans Light"/>
              </a:rPr>
              <a:t>ecognise</a:t>
            </a:r>
            <a:r>
              <a:rPr lang="en-GB" sz="1000" dirty="0">
                <a:solidFill>
                  <a:schemeClr val="bg1">
                    <a:lumMod val="50000"/>
                  </a:schemeClr>
                </a:solidFill>
                <a:latin typeface="Fira Sans Light"/>
              </a:rPr>
              <a:t>, find and name a quarter as one of four equal parts of an object, shape or </a:t>
            </a:r>
            <a:r>
              <a:rPr lang="en-GB" sz="1000" dirty="0" smtClean="0">
                <a:solidFill>
                  <a:schemeClr val="bg1">
                    <a:lumMod val="50000"/>
                  </a:schemeClr>
                </a:solidFill>
                <a:latin typeface="Fira Sans Light"/>
              </a:rPr>
              <a:t>quantity.</a:t>
            </a:r>
            <a:endParaRPr lang="en-GB" sz="1000" dirty="0">
              <a:solidFill>
                <a:schemeClr val="bg1">
                  <a:lumMod val="50000"/>
                </a:schemeClr>
              </a:solidFill>
              <a:latin typeface="Fira Sans Light"/>
            </a:endParaRPr>
          </a:p>
        </p:txBody>
      </p:sp>
      <p:sp>
        <p:nvSpPr>
          <p:cNvPr id="98" name="TextBox 97"/>
          <p:cNvSpPr txBox="1"/>
          <p:nvPr/>
        </p:nvSpPr>
        <p:spPr>
          <a:xfrm>
            <a:off x="8234481" y="2648168"/>
            <a:ext cx="3530960" cy="1477328"/>
          </a:xfrm>
          <a:prstGeom prst="rect">
            <a:avLst/>
          </a:prstGeom>
          <a:noFill/>
        </p:spPr>
        <p:txBody>
          <a:bodyPr wrap="square" rtlCol="0">
            <a:spAutoFit/>
          </a:bodyPr>
          <a:lstStyle/>
          <a:p>
            <a:pPr marL="171450" indent="-171450">
              <a:buFont typeface="Arial" panose="020B0604020202020204" pitchFamily="34" charset="0"/>
              <a:buChar char="•"/>
            </a:pPr>
            <a:r>
              <a:rPr lang="en-GB" sz="1000" dirty="0">
                <a:solidFill>
                  <a:srgbClr val="FF0000"/>
                </a:solidFill>
                <a:latin typeface="Fira Sans Light"/>
              </a:rPr>
              <a:t>R</a:t>
            </a:r>
            <a:r>
              <a:rPr lang="en-GB" sz="1000" dirty="0" smtClean="0">
                <a:solidFill>
                  <a:srgbClr val="FF0000"/>
                </a:solidFill>
                <a:latin typeface="Fira Sans Light"/>
              </a:rPr>
              <a:t>ecognise</a:t>
            </a:r>
            <a:r>
              <a:rPr lang="en-GB" sz="1000" dirty="0">
                <a:solidFill>
                  <a:srgbClr val="FF0000"/>
                </a:solidFill>
                <a:latin typeface="Fira Sans Light"/>
              </a:rPr>
              <a:t>, find, name and write fractions 1/3, 1/4, 2/4 and 3/4 of a length, shape, set of objects or </a:t>
            </a:r>
            <a:r>
              <a:rPr lang="en-GB" sz="1000" dirty="0" smtClean="0">
                <a:solidFill>
                  <a:srgbClr val="FF0000"/>
                </a:solidFill>
                <a:latin typeface="Fira Sans Light"/>
              </a:rPr>
              <a:t>quantity.</a:t>
            </a:r>
          </a:p>
          <a:p>
            <a:endParaRPr lang="en-GB" sz="1000" dirty="0">
              <a:solidFill>
                <a:srgbClr val="FF0000"/>
              </a:solidFill>
              <a:latin typeface="Fira Sans Light"/>
            </a:endParaRPr>
          </a:p>
          <a:p>
            <a:pPr marL="171450" indent="-171450">
              <a:buFont typeface="Arial" panose="020B0604020202020204" pitchFamily="34" charset="0"/>
              <a:buChar char="•"/>
            </a:pPr>
            <a:r>
              <a:rPr lang="en-GB" sz="1000" dirty="0">
                <a:solidFill>
                  <a:srgbClr val="FF0000"/>
                </a:solidFill>
                <a:latin typeface="Fira Sans Light"/>
              </a:rPr>
              <a:t>W</a:t>
            </a:r>
            <a:r>
              <a:rPr lang="en-GB" sz="1000" dirty="0" smtClean="0">
                <a:solidFill>
                  <a:srgbClr val="FF0000"/>
                </a:solidFill>
                <a:latin typeface="Fira Sans Light"/>
              </a:rPr>
              <a:t>rite </a:t>
            </a:r>
            <a:r>
              <a:rPr lang="en-GB" sz="1000" dirty="0">
                <a:solidFill>
                  <a:srgbClr val="FF0000"/>
                </a:solidFill>
                <a:latin typeface="Fira Sans Light"/>
              </a:rPr>
              <a:t>simple fractions for example, 1/2 of 6 = 3 and recognise the equivalence of 2/4 and </a:t>
            </a:r>
            <a:r>
              <a:rPr lang="en-GB" sz="1000" dirty="0" smtClean="0">
                <a:solidFill>
                  <a:srgbClr val="FF0000"/>
                </a:solidFill>
                <a:latin typeface="Fira Sans Light"/>
              </a:rPr>
              <a:t>½.</a:t>
            </a: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p:txBody>
      </p:sp>
      <p:cxnSp>
        <p:nvCxnSpPr>
          <p:cNvPr id="298" name="Straight Arrow Connector 297">
            <a:extLst>
              <a:ext uri="{FF2B5EF4-FFF2-40B4-BE49-F238E27FC236}">
                <a16:creationId xmlns:a16="http://schemas.microsoft.com/office/drawing/2014/main" id="{90D98F44-FA3A-E04C-A96F-BBD9D1B44E13}"/>
              </a:ext>
            </a:extLst>
          </p:cNvPr>
          <p:cNvCxnSpPr>
            <a:cxnSpLocks/>
          </p:cNvCxnSpPr>
          <p:nvPr/>
        </p:nvCxnSpPr>
        <p:spPr>
          <a:xfrm flipH="1">
            <a:off x="7191689" y="2000123"/>
            <a:ext cx="2489741" cy="545732"/>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pic>
        <p:nvPicPr>
          <p:cNvPr id="128" name="Picture 1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02850" y="6177595"/>
            <a:ext cx="1130485" cy="587466"/>
          </a:xfrm>
          <a:prstGeom prst="rect">
            <a:avLst/>
          </a:prstGeom>
        </p:spPr>
      </p:pic>
      <p:sp>
        <p:nvSpPr>
          <p:cNvPr id="124" name="TextBox 123">
            <a:extLst>
              <a:ext uri="{FF2B5EF4-FFF2-40B4-BE49-F238E27FC236}">
                <a16:creationId xmlns:a16="http://schemas.microsoft.com/office/drawing/2014/main" id="{44BA6416-F6CC-104C-9C63-9B9CBBA8CA02}"/>
              </a:ext>
            </a:extLst>
          </p:cNvPr>
          <p:cNvSpPr txBox="1"/>
          <p:nvPr/>
        </p:nvSpPr>
        <p:spPr>
          <a:xfrm>
            <a:off x="5480022" y="1290196"/>
            <a:ext cx="1710725" cy="553998"/>
          </a:xfrm>
          <a:prstGeom prst="rect">
            <a:avLst/>
          </a:prstGeom>
          <a:noFill/>
        </p:spPr>
        <p:txBody>
          <a:bodyPr wrap="none" rtlCol="0">
            <a:spAutoFit/>
          </a:bodyPr>
          <a:lstStyle/>
          <a:p>
            <a:pPr algn="ctr"/>
            <a:r>
              <a:rPr lang="en-US" sz="3000" b="1" dirty="0" smtClean="0">
                <a:solidFill>
                  <a:srgbClr val="0070C0"/>
                </a:solidFill>
                <a:latin typeface="Fira Sans" panose="020B0503050000020004" pitchFamily="34" charset="0"/>
              </a:rPr>
              <a:t>Fractions</a:t>
            </a:r>
            <a:endParaRPr lang="en-US" sz="3000" b="1" dirty="0">
              <a:solidFill>
                <a:srgbClr val="0070C0"/>
              </a:solidFill>
              <a:latin typeface="Fira Sans" panose="020B0503050000020004" pitchFamily="34" charset="0"/>
            </a:endParaRPr>
          </a:p>
        </p:txBody>
      </p:sp>
      <p:sp>
        <p:nvSpPr>
          <p:cNvPr id="129" name="TextBox 128"/>
          <p:cNvSpPr txBox="1"/>
          <p:nvPr/>
        </p:nvSpPr>
        <p:spPr>
          <a:xfrm>
            <a:off x="273614" y="1132703"/>
            <a:ext cx="2811931" cy="861774"/>
          </a:xfrm>
          <a:prstGeom prst="rect">
            <a:avLst/>
          </a:prstGeom>
          <a:noFill/>
        </p:spPr>
        <p:txBody>
          <a:bodyPr wrap="square" rtlCol="0">
            <a:spAutoFit/>
          </a:bodyPr>
          <a:lstStyle/>
          <a:p>
            <a:pPr marL="171450" indent="-171450">
              <a:buFont typeface="Arial" panose="020B0604020202020204" pitchFamily="34" charset="0"/>
              <a:buChar char="•"/>
            </a:pPr>
            <a:r>
              <a:rPr lang="en-GB" sz="1000">
                <a:solidFill>
                  <a:srgbClr val="0070C0"/>
                </a:solidFill>
                <a:latin typeface="Fira Sans Light"/>
              </a:rPr>
              <a:t>Reception children will be exposed to age appropriate language regarding this area of Maths as often as possible as part of child initiated learning, planned teaching sessions and Montessori Maths activities.</a:t>
            </a:r>
            <a:endParaRPr lang="en-GB" sz="1000" dirty="0">
              <a:solidFill>
                <a:srgbClr val="0070C0"/>
              </a:solidFill>
              <a:latin typeface="Fira Sans Light"/>
            </a:endParaRPr>
          </a:p>
        </p:txBody>
      </p:sp>
    </p:spTree>
    <p:extLst>
      <p:ext uri="{BB962C8B-B14F-4D97-AF65-F5344CB8AC3E}">
        <p14:creationId xmlns:p14="http://schemas.microsoft.com/office/powerpoint/2010/main" val="397709837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2379</TotalTime>
  <Words>139</Words>
  <Application>Microsoft Office PowerPoint</Application>
  <PresentationFormat>Widescreen</PresentationFormat>
  <Paragraphs>16</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Fira Sans</vt:lpstr>
      <vt:lpstr>Fira Sans Light</vt:lpstr>
      <vt:lpstr>Office Theme</vt:lpstr>
      <vt:lpstr>PowerPoint Presentation</vt:lpstr>
    </vt:vector>
  </TitlesOfParts>
  <Company>The Stanford and Corringham School's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Headteacher</dc:creator>
  <cp:lastModifiedBy>Lee Wells</cp:lastModifiedBy>
  <cp:revision>52</cp:revision>
  <cp:lastPrinted>2019-12-05T11:29:55Z</cp:lastPrinted>
  <dcterms:created xsi:type="dcterms:W3CDTF">2019-11-04T14:10:22Z</dcterms:created>
  <dcterms:modified xsi:type="dcterms:W3CDTF">2023-03-15T09:04:38Z</dcterms:modified>
</cp:coreProperties>
</file>