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82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5" d="100"/>
          <a:sy n="75" d="100"/>
        </p:scale>
        <p:origin x="1812" y="8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00025" y="823913"/>
            <a:ext cx="7235825" cy="4070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64010" y="5154121"/>
            <a:ext cx="6107404" cy="488348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832194" y="94172"/>
            <a:ext cx="72673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Handwriting </a:t>
            </a:r>
            <a:r>
              <a:rPr lang="en-US" sz="2400" b="1" dirty="0">
                <a:solidFill>
                  <a:srgbClr val="0070C0"/>
                </a:solidFill>
                <a:latin typeface="Fira Sans" panose="020B0503050000020004" pitchFamily="34" charset="0"/>
              </a:rPr>
              <a:t>Skills </a:t>
            </a:r>
            <a:r>
              <a:rPr lang="en-US" sz="24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Progression: Reception </a:t>
            </a:r>
            <a:r>
              <a:rPr lang="en-US" sz="2400" b="1" dirty="0">
                <a:solidFill>
                  <a:srgbClr val="0070C0"/>
                </a:solidFill>
                <a:latin typeface="Fira Sans" panose="020B0503050000020004" pitchFamily="34" charset="0"/>
              </a:rPr>
              <a:t>&amp; </a:t>
            </a:r>
            <a:r>
              <a:rPr lang="en-US" sz="24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KS1</a:t>
            </a:r>
            <a:br>
              <a:rPr lang="en-US" sz="24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</a:br>
            <a:r>
              <a:rPr lang="en-GB" sz="24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English/RWI </a:t>
            </a:r>
            <a:r>
              <a:rPr lang="en-GB" sz="2400" b="1" dirty="0">
                <a:solidFill>
                  <a:srgbClr val="0070C0"/>
                </a:solidFill>
                <a:latin typeface="Fira Sans" panose="020B0503050000020004" pitchFamily="34" charset="0"/>
              </a:rPr>
              <a:t>teaches us to read and write </a:t>
            </a:r>
            <a:endParaRPr lang="en-US" sz="24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3721483" y="0"/>
            <a:ext cx="4525662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1630" y="6661591"/>
            <a:ext cx="680084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3980" y="893"/>
            <a:ext cx="675841" cy="232639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4738629">
            <a:off x="4145755" y="3603827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4093753" y="599860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stCxn id="288" idx="6"/>
            <a:endCxn id="232" idx="7"/>
          </p:cNvCxnSpPr>
          <p:nvPr/>
        </p:nvCxnSpPr>
        <p:spPr>
          <a:xfrm>
            <a:off x="3405769" y="3574889"/>
            <a:ext cx="843993" cy="65946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2490494" y="3129150"/>
            <a:ext cx="915275" cy="891478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2705651" y="3302684"/>
            <a:ext cx="5629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  <a:endParaRPr lang="en-US" sz="27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7533710" y="1208551"/>
            <a:ext cx="850107" cy="850107"/>
            <a:chOff x="6337465" y="9850968"/>
            <a:chExt cx="1700213" cy="1700213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295" name="TextBox 294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7681960" y="1384604"/>
            <a:ext cx="5561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  <a:endParaRPr lang="en-US" sz="2500" b="1" dirty="0">
              <a:solidFill>
                <a:srgbClr val="FF000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769262" y="84954"/>
            <a:ext cx="850107" cy="85010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865708" y="223898"/>
            <a:ext cx="5822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  <a:endCxn id="244" idx="7"/>
          </p:cNvCxnSpPr>
          <p:nvPr/>
        </p:nvCxnSpPr>
        <p:spPr>
          <a:xfrm>
            <a:off x="2619369" y="510008"/>
            <a:ext cx="1537713" cy="176532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5715533">
            <a:off x="6690004" y="2314151"/>
            <a:ext cx="324035" cy="488162"/>
            <a:chOff x="12980163" y="11686404"/>
            <a:chExt cx="645639" cy="1071948"/>
          </a:xfrm>
        </p:grpSpPr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57164" y="889614"/>
            <a:ext cx="29795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GB" sz="10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98" name="Straight Arrow Connector 297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293" idx="2"/>
            <a:endCxn id="106" idx="10"/>
          </p:cNvCxnSpPr>
          <p:nvPr/>
        </p:nvCxnSpPr>
        <p:spPr>
          <a:xfrm flipH="1">
            <a:off x="6650117" y="1633605"/>
            <a:ext cx="883593" cy="796350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8" name="Picture 1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993" y="6164359"/>
            <a:ext cx="1130485" cy="587466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0393140"/>
              </p:ext>
            </p:extLst>
          </p:nvPr>
        </p:nvGraphicFramePr>
        <p:xfrm>
          <a:off x="550720" y="4377763"/>
          <a:ext cx="2933888" cy="15531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33888">
                  <a:extLst>
                    <a:ext uri="{9D8B030D-6E8A-4147-A177-3AD203B41FA5}">
                      <a16:colId xmlns:a16="http://schemas.microsoft.com/office/drawing/2014/main" val="193494445"/>
                    </a:ext>
                  </a:extLst>
                </a:gridCol>
              </a:tblGrid>
              <a:tr h="1553137"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sit correctly at a table, holding a pencil</a:t>
                      </a:r>
                      <a:r>
                        <a:rPr lang="en-GB" sz="10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comfortably and correctly.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write capital letters.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 which letters belong to which handwriting families.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write numbers 0 –9 in the correct orientation.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write lower case letters in the correct direction, starting and finishing in the correct place</a:t>
                      </a:r>
                      <a:r>
                        <a:rPr lang="en-GB" sz="1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0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3199261"/>
                  </a:ext>
                </a:extLst>
              </a:tr>
            </a:tbl>
          </a:graphicData>
        </a:graphic>
      </p:graphicFrame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102811" y="5178665"/>
            <a:ext cx="21352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245790" y="688840"/>
            <a:ext cx="133241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/>
              <a:t>Children will learn to:</a:t>
            </a:r>
            <a:endParaRPr lang="en-GB" sz="10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133219" y="1204007"/>
            <a:ext cx="3120041" cy="1631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000" dirty="0"/>
              <a:t>Develop their small motor skills so that they can use a range of tools competently, safely and confidently. Suggested tools: pencils for drawing and writing, paintbrushes, scissors, knives, forks and spoons</a:t>
            </a:r>
            <a:r>
              <a:rPr lang="en-GB" sz="1000" dirty="0" smtClean="0"/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000" dirty="0" smtClean="0"/>
              <a:t>Develop </a:t>
            </a:r>
            <a:r>
              <a:rPr lang="en-GB" sz="1000" dirty="0"/>
              <a:t>the foundations of a handwriting style which is fast, accurate and efficient. </a:t>
            </a:r>
            <a:endParaRPr lang="en-GB" sz="10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000" dirty="0"/>
              <a:t>Use their core muscle strength to achieve a good posture when sitting at a table or sitting on the floor.</a:t>
            </a:r>
            <a:endParaRPr lang="en-US" sz="10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8953361" y="2842688"/>
            <a:ext cx="133241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/>
              <a:t>Children will learn to:</a:t>
            </a:r>
            <a:endParaRPr lang="en-GB" sz="1000" b="1" dirty="0"/>
          </a:p>
        </p:txBody>
      </p:sp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274282"/>
              </p:ext>
            </p:extLst>
          </p:nvPr>
        </p:nvGraphicFramePr>
        <p:xfrm>
          <a:off x="8383817" y="3117936"/>
          <a:ext cx="3715763" cy="24712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15763">
                  <a:extLst>
                    <a:ext uri="{9D8B030D-6E8A-4147-A177-3AD203B41FA5}">
                      <a16:colId xmlns:a16="http://schemas.microsoft.com/office/drawing/2014/main" val="1368388973"/>
                    </a:ext>
                  </a:extLst>
                </a:gridCol>
              </a:tblGrid>
              <a:tr h="2471263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</a:t>
                      </a: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diagonal and horizontal strokes to join letters in most of my </a:t>
                      </a: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writing.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</a:t>
                      </a: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which letters next to each other are best left </a:t>
                      </a: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un-joined.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spaces between </a:t>
                      </a: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words.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 </a:t>
                      </a: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lower case letters that are all the same </a:t>
                      </a: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size.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 </a:t>
                      </a: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capital letters the correct size relative to each other and to lower case </a:t>
                      </a: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letters.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</a:t>
                      </a: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correct spacing between words that fits the size of the </a:t>
                      </a: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letters.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</a:t>
                      </a: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some diagonal </a:t>
                      </a: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joins.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</a:t>
                      </a:r>
                      <a:r>
                        <a:rPr lang="en-GB" sz="1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some of the diagonal and horizontal strokes I need to join </a:t>
                      </a:r>
                      <a:r>
                        <a:rPr lang="en-GB" sz="10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letters.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3863401445"/>
                  </a:ext>
                </a:extLst>
              </a:tr>
            </a:tbl>
          </a:graphicData>
        </a:graphic>
      </p:graphicFrame>
      <p:sp>
        <p:nvSpPr>
          <p:cNvPr id="151" name="TextBox 150"/>
          <p:cNvSpPr txBox="1"/>
          <p:nvPr/>
        </p:nvSpPr>
        <p:spPr>
          <a:xfrm>
            <a:off x="792961" y="4110196"/>
            <a:ext cx="133241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/>
              <a:t>Children will learn to:</a:t>
            </a:r>
            <a:endParaRPr lang="en-GB" sz="1000" b="1" dirty="0"/>
          </a:p>
        </p:txBody>
      </p:sp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2463</TotalTime>
  <Words>256</Words>
  <Application>Microsoft Office PowerPoint</Application>
  <PresentationFormat>Widescreen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Arial</vt:lpstr>
      <vt:lpstr>Calibri</vt:lpstr>
      <vt:lpstr>Calibri Light</vt:lpstr>
      <vt:lpstr>Fira Sans</vt:lpstr>
      <vt:lpstr>Fira Sans Light</vt:lpstr>
      <vt:lpstr>League Spartan</vt:lpstr>
      <vt:lpstr>Poppins</vt:lpstr>
      <vt:lpstr>Symbol</vt:lpstr>
      <vt:lpstr>Times New Roman</vt:lpstr>
      <vt:lpstr>Office Theme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67</cp:revision>
  <cp:lastPrinted>2019-12-05T11:29:55Z</cp:lastPrinted>
  <dcterms:created xsi:type="dcterms:W3CDTF">2019-11-04T14:10:22Z</dcterms:created>
  <dcterms:modified xsi:type="dcterms:W3CDTF">2023-03-13T10:43:02Z</dcterms:modified>
</cp:coreProperties>
</file>