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00025" y="823913"/>
            <a:ext cx="7235825" cy="4070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64010" y="5154121"/>
            <a:ext cx="6107404" cy="488348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4218906" y="57550"/>
            <a:ext cx="7925568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PSHE/RHE </a:t>
            </a:r>
            <a:r>
              <a:rPr lang="en-US" sz="3000" b="1" dirty="0">
                <a:solidFill>
                  <a:srgbClr val="0070C0"/>
                </a:solidFill>
                <a:latin typeface="Fira Sans" panose="020B0503050000020004" pitchFamily="34" charset="0"/>
              </a:rPr>
              <a:t>Skills Progression Reception &amp; </a:t>
            </a:r>
            <a: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KS1</a:t>
            </a:r>
            <a:b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</a:br>
            <a:r>
              <a:rPr lang="en-GB" sz="16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PSHE </a:t>
            </a:r>
            <a:r>
              <a:rPr lang="en-GB" sz="1600" b="1" dirty="0">
                <a:solidFill>
                  <a:srgbClr val="0070C0"/>
                </a:solidFill>
                <a:latin typeface="Fira Sans" panose="020B0503050000020004" pitchFamily="34" charset="0"/>
              </a:rPr>
              <a:t>teaches us to stay happy, healthy and safe</a:t>
            </a:r>
            <a:endParaRPr lang="en-US" sz="30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3133540" y="0"/>
            <a:ext cx="4525662" cy="6858000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9595" y="6661980"/>
            <a:ext cx="640660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273" name="Freeform 272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140" y="7319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3729533">
            <a:off x="3775775" y="3737432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3745655" y="471722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stCxn id="288" idx="6"/>
            <a:endCxn id="232" idx="7"/>
          </p:cNvCxnSpPr>
          <p:nvPr/>
        </p:nvCxnSpPr>
        <p:spPr>
          <a:xfrm>
            <a:off x="2789516" y="3758726"/>
            <a:ext cx="1061285" cy="68481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1874241" y="3312987"/>
            <a:ext cx="915275" cy="891478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2050389" y="3500501"/>
            <a:ext cx="5629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</a:t>
            </a:r>
            <a:endParaRPr lang="en-US" sz="27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666708D-1FBE-8E41-9B53-BE24F73309DE}"/>
              </a:ext>
            </a:extLst>
          </p:cNvPr>
          <p:cNvGrpSpPr/>
          <p:nvPr/>
        </p:nvGrpSpPr>
        <p:grpSpPr>
          <a:xfrm>
            <a:off x="9431662" y="1442360"/>
            <a:ext cx="850107" cy="850107"/>
            <a:chOff x="6337465" y="9850968"/>
            <a:chExt cx="1700213" cy="1700213"/>
          </a:xfrm>
        </p:grpSpPr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56CC73E1-DA50-D343-8ABD-FDEE60864EBE}"/>
                </a:ext>
              </a:extLst>
            </p:cNvPr>
            <p:cNvSpPr/>
            <p:nvPr/>
          </p:nvSpPr>
          <p:spPr>
            <a:xfrm>
              <a:off x="6337465" y="9850968"/>
              <a:ext cx="1700213" cy="17002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D2BED802-CC51-2F44-B2FA-ADC7C579C140}"/>
                </a:ext>
              </a:extLst>
            </p:cNvPr>
            <p:cNvSpPr/>
            <p:nvPr/>
          </p:nvSpPr>
          <p:spPr>
            <a:xfrm>
              <a:off x="6505820" y="10021572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295" name="TextBox 294">
            <a:extLst>
              <a:ext uri="{FF2B5EF4-FFF2-40B4-BE49-F238E27FC236}">
                <a16:creationId xmlns:a16="http://schemas.microsoft.com/office/drawing/2014/main" id="{8BCA52C2-60DE-F14E-950B-C7C91AD45F85}"/>
              </a:ext>
            </a:extLst>
          </p:cNvPr>
          <p:cNvSpPr txBox="1"/>
          <p:nvPr/>
        </p:nvSpPr>
        <p:spPr>
          <a:xfrm>
            <a:off x="9567235" y="1613954"/>
            <a:ext cx="5561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FF0000"/>
                </a:solidFill>
                <a:latin typeface="Fira Sans" panose="020B0503050000020004" pitchFamily="34" charset="0"/>
              </a:rPr>
              <a:t>Y2</a:t>
            </a:r>
            <a:endParaRPr lang="en-US" sz="2500" b="1" dirty="0">
              <a:solidFill>
                <a:srgbClr val="FF000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158876" y="33708"/>
            <a:ext cx="850107" cy="850107"/>
            <a:chOff x="3526751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289303" y="180503"/>
            <a:ext cx="58221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  <a:endParaRPr lang="en-US" sz="27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</a:endParaRP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  <a:endCxn id="252" idx="6"/>
          </p:cNvCxnSpPr>
          <p:nvPr/>
        </p:nvCxnSpPr>
        <p:spPr>
          <a:xfrm>
            <a:off x="2008983" y="458762"/>
            <a:ext cx="1797871" cy="38863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TextBox 14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828487" y="2433697"/>
            <a:ext cx="4422047" cy="363176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Children will be able to:</a:t>
            </a:r>
            <a:endParaRPr lang="en-GB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Explain the stages of the learning line showing an understanding of the learning process;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Help themselves and others develop a positive attitude that support their wellbeing;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Identify and describe where they are on the learning line in a given activity and apply its positive </a:t>
            </a:r>
            <a:r>
              <a:rPr lang="en-GB" sz="1000" dirty="0" err="1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mindset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 strategies to their own learning.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and give examples of things they can choose themselves and things that others choose for them;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Explain things that they like and dislike, and understand that they have choices about these things;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and explain that some choices can be either healthy or unhealthy and can make a difference to their own health.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Explain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how germs can be spread;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Describe simple hygiene routines such as hand washing;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that vaccinations can help to prevent certain illnesses.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Explain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the importance of good dental hygiene;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Describe simple dental hygiene routines.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that the body gets energy from food, water and oxygen;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Recognise that exercise and sleep are important to health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Name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major internal body parts (heart, blood, lungs, stomach, small and large intestines, brain);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Describe how food, water and air get into the body and blood.</a:t>
            </a:r>
            <a:endParaRPr lang="en-US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B0B70DA-8E3E-2B4E-91F1-4AD0C816E922}"/>
              </a:ext>
            </a:extLst>
          </p:cNvPr>
          <p:cNvGrpSpPr/>
          <p:nvPr/>
        </p:nvGrpSpPr>
        <p:grpSpPr>
          <a:xfrm rot="6590353">
            <a:off x="6412042" y="2108978"/>
            <a:ext cx="290995" cy="520201"/>
            <a:chOff x="12980163" y="11686404"/>
            <a:chExt cx="645639" cy="1071948"/>
          </a:xfrm>
        </p:grpSpPr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70FBDDF2-001E-9D4D-86EF-34B50F7B9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5035" y="11686404"/>
              <a:ext cx="515895" cy="1071948"/>
            </a:xfrm>
            <a:custGeom>
              <a:avLst/>
              <a:gdLst>
                <a:gd name="T0" fmla="*/ 654 w 737"/>
                <a:gd name="T1" fmla="*/ 1530 h 1531"/>
                <a:gd name="T2" fmla="*/ 81 w 737"/>
                <a:gd name="T3" fmla="*/ 1530 h 1531"/>
                <a:gd name="T4" fmla="*/ 81 w 737"/>
                <a:gd name="T5" fmla="*/ 1530 h 1531"/>
                <a:gd name="T6" fmla="*/ 0 w 737"/>
                <a:gd name="T7" fmla="*/ 1449 h 1531"/>
                <a:gd name="T8" fmla="*/ 0 w 737"/>
                <a:gd name="T9" fmla="*/ 202 h 1531"/>
                <a:gd name="T10" fmla="*/ 0 w 737"/>
                <a:gd name="T11" fmla="*/ 202 h 1531"/>
                <a:gd name="T12" fmla="*/ 202 w 737"/>
                <a:gd name="T13" fmla="*/ 0 h 1531"/>
                <a:gd name="T14" fmla="*/ 533 w 737"/>
                <a:gd name="T15" fmla="*/ 0 h 1531"/>
                <a:gd name="T16" fmla="*/ 533 w 737"/>
                <a:gd name="T17" fmla="*/ 0 h 1531"/>
                <a:gd name="T18" fmla="*/ 736 w 737"/>
                <a:gd name="T19" fmla="*/ 202 h 1531"/>
                <a:gd name="T20" fmla="*/ 736 w 737"/>
                <a:gd name="T21" fmla="*/ 1449 h 1531"/>
                <a:gd name="T22" fmla="*/ 736 w 737"/>
                <a:gd name="T23" fmla="*/ 1449 h 1531"/>
                <a:gd name="T24" fmla="*/ 654 w 737"/>
                <a:gd name="T25" fmla="*/ 1530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1531">
                  <a:moveTo>
                    <a:pt x="654" y="1530"/>
                  </a:moveTo>
                  <a:lnTo>
                    <a:pt x="81" y="1530"/>
                  </a:lnTo>
                  <a:lnTo>
                    <a:pt x="81" y="1530"/>
                  </a:lnTo>
                  <a:cubicBezTo>
                    <a:pt x="37" y="1530"/>
                    <a:pt x="0" y="1493"/>
                    <a:pt x="0" y="1449"/>
                  </a:cubicBezTo>
                  <a:lnTo>
                    <a:pt x="0" y="202"/>
                  </a:lnTo>
                  <a:lnTo>
                    <a:pt x="0" y="202"/>
                  </a:lnTo>
                  <a:cubicBezTo>
                    <a:pt x="0" y="91"/>
                    <a:pt x="91" y="0"/>
                    <a:pt x="202" y="0"/>
                  </a:cubicBezTo>
                  <a:lnTo>
                    <a:pt x="533" y="0"/>
                  </a:lnTo>
                  <a:lnTo>
                    <a:pt x="533" y="0"/>
                  </a:lnTo>
                  <a:cubicBezTo>
                    <a:pt x="644" y="0"/>
                    <a:pt x="736" y="91"/>
                    <a:pt x="736" y="202"/>
                  </a:cubicBezTo>
                  <a:lnTo>
                    <a:pt x="736" y="1449"/>
                  </a:lnTo>
                  <a:lnTo>
                    <a:pt x="736" y="1449"/>
                  </a:lnTo>
                  <a:cubicBezTo>
                    <a:pt x="736" y="1493"/>
                    <a:pt x="699" y="1530"/>
                    <a:pt x="654" y="153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7A461BFB-469D-D74C-B443-DF6B0572D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1717296"/>
              <a:ext cx="451022" cy="973094"/>
            </a:xfrm>
            <a:custGeom>
              <a:avLst/>
              <a:gdLst>
                <a:gd name="T0" fmla="*/ 0 w 642"/>
                <a:gd name="T1" fmla="*/ 1380 h 1390"/>
                <a:gd name="T2" fmla="*/ 0 w 642"/>
                <a:gd name="T3" fmla="*/ 40 h 1390"/>
                <a:gd name="T4" fmla="*/ 0 w 642"/>
                <a:gd name="T5" fmla="*/ 40 h 1390"/>
                <a:gd name="T6" fmla="*/ 38 w 642"/>
                <a:gd name="T7" fmla="*/ 0 h 1390"/>
                <a:gd name="T8" fmla="*/ 603 w 642"/>
                <a:gd name="T9" fmla="*/ 0 h 1390"/>
                <a:gd name="T10" fmla="*/ 603 w 642"/>
                <a:gd name="T11" fmla="*/ 0 h 1390"/>
                <a:gd name="T12" fmla="*/ 641 w 642"/>
                <a:gd name="T13" fmla="*/ 40 h 1390"/>
                <a:gd name="T14" fmla="*/ 641 w 642"/>
                <a:gd name="T15" fmla="*/ 1380 h 1390"/>
                <a:gd name="T16" fmla="*/ 641 w 642"/>
                <a:gd name="T17" fmla="*/ 1380 h 1390"/>
                <a:gd name="T18" fmla="*/ 633 w 642"/>
                <a:gd name="T19" fmla="*/ 1389 h 1390"/>
                <a:gd name="T20" fmla="*/ 9 w 642"/>
                <a:gd name="T21" fmla="*/ 1389 h 1390"/>
                <a:gd name="T22" fmla="*/ 9 w 642"/>
                <a:gd name="T23" fmla="*/ 1389 h 1390"/>
                <a:gd name="T24" fmla="*/ 0 w 642"/>
                <a:gd name="T25" fmla="*/ 138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2" h="1390">
                  <a:moveTo>
                    <a:pt x="0" y="1380"/>
                  </a:moveTo>
                  <a:lnTo>
                    <a:pt x="0" y="40"/>
                  </a:lnTo>
                  <a:lnTo>
                    <a:pt x="0" y="40"/>
                  </a:lnTo>
                  <a:cubicBezTo>
                    <a:pt x="0" y="18"/>
                    <a:pt x="17" y="0"/>
                    <a:pt x="38" y="0"/>
                  </a:cubicBezTo>
                  <a:lnTo>
                    <a:pt x="603" y="0"/>
                  </a:lnTo>
                  <a:lnTo>
                    <a:pt x="603" y="0"/>
                  </a:lnTo>
                  <a:cubicBezTo>
                    <a:pt x="625" y="0"/>
                    <a:pt x="641" y="18"/>
                    <a:pt x="641" y="40"/>
                  </a:cubicBezTo>
                  <a:lnTo>
                    <a:pt x="641" y="1380"/>
                  </a:lnTo>
                  <a:lnTo>
                    <a:pt x="641" y="1380"/>
                  </a:lnTo>
                  <a:cubicBezTo>
                    <a:pt x="641" y="1385"/>
                    <a:pt x="638" y="1389"/>
                    <a:pt x="633" y="1389"/>
                  </a:cubicBezTo>
                  <a:lnTo>
                    <a:pt x="9" y="1389"/>
                  </a:lnTo>
                  <a:lnTo>
                    <a:pt x="9" y="1389"/>
                  </a:lnTo>
                  <a:cubicBezTo>
                    <a:pt x="4" y="1389"/>
                    <a:pt x="0" y="1385"/>
                    <a:pt x="0" y="138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0AAFA804-8CC6-B448-99BC-905E9DF2B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80163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A4627AFB-2DAD-7843-AE74-B38AF0204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6948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EAB78CD2-45D7-9646-B0B7-B84C6C679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40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D9803A11-C9EC-2744-A67D-B2797AFD90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7202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8D100058-E5D7-0E47-AE05-C941CB33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7363" y="11742009"/>
              <a:ext cx="77229" cy="105032"/>
            </a:xfrm>
            <a:custGeom>
              <a:avLst/>
              <a:gdLst>
                <a:gd name="T0" fmla="*/ 83 w 109"/>
                <a:gd name="T1" fmla="*/ 149 h 150"/>
                <a:gd name="T2" fmla="*/ 83 w 109"/>
                <a:gd name="T3" fmla="*/ 149 h 150"/>
                <a:gd name="T4" fmla="*/ 57 w 109"/>
                <a:gd name="T5" fmla="*/ 123 h 150"/>
                <a:gd name="T6" fmla="*/ 57 w 109"/>
                <a:gd name="T7" fmla="*/ 123 h 150"/>
                <a:gd name="T8" fmla="*/ 16 w 109"/>
                <a:gd name="T9" fmla="*/ 50 h 150"/>
                <a:gd name="T10" fmla="*/ 16 w 109"/>
                <a:gd name="T11" fmla="*/ 50 h 150"/>
                <a:gd name="T12" fmla="*/ 6 w 109"/>
                <a:gd name="T13" fmla="*/ 16 h 150"/>
                <a:gd name="T14" fmla="*/ 6 w 109"/>
                <a:gd name="T15" fmla="*/ 16 h 150"/>
                <a:gd name="T16" fmla="*/ 42 w 109"/>
                <a:gd name="T17" fmla="*/ 7 h 150"/>
                <a:gd name="T18" fmla="*/ 42 w 109"/>
                <a:gd name="T19" fmla="*/ 7 h 150"/>
                <a:gd name="T20" fmla="*/ 108 w 109"/>
                <a:gd name="T21" fmla="*/ 123 h 150"/>
                <a:gd name="T22" fmla="*/ 108 w 109"/>
                <a:gd name="T23" fmla="*/ 123 h 150"/>
                <a:gd name="T24" fmla="*/ 83 w 109"/>
                <a:gd name="T25" fmla="*/ 14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50">
                  <a:moveTo>
                    <a:pt x="83" y="149"/>
                  </a:moveTo>
                  <a:lnTo>
                    <a:pt x="83" y="149"/>
                  </a:lnTo>
                  <a:cubicBezTo>
                    <a:pt x="69" y="149"/>
                    <a:pt x="57" y="137"/>
                    <a:pt x="57" y="123"/>
                  </a:cubicBezTo>
                  <a:lnTo>
                    <a:pt x="57" y="123"/>
                  </a:lnTo>
                  <a:cubicBezTo>
                    <a:pt x="57" y="93"/>
                    <a:pt x="42" y="66"/>
                    <a:pt x="16" y="50"/>
                  </a:cubicBezTo>
                  <a:lnTo>
                    <a:pt x="16" y="50"/>
                  </a:lnTo>
                  <a:cubicBezTo>
                    <a:pt x="4" y="43"/>
                    <a:pt x="0" y="28"/>
                    <a:pt x="6" y="16"/>
                  </a:cubicBezTo>
                  <a:lnTo>
                    <a:pt x="6" y="16"/>
                  </a:lnTo>
                  <a:cubicBezTo>
                    <a:pt x="13" y="4"/>
                    <a:pt x="29" y="0"/>
                    <a:pt x="42" y="7"/>
                  </a:cubicBezTo>
                  <a:lnTo>
                    <a:pt x="42" y="7"/>
                  </a:lnTo>
                  <a:cubicBezTo>
                    <a:pt x="83" y="31"/>
                    <a:pt x="108" y="75"/>
                    <a:pt x="108" y="123"/>
                  </a:cubicBezTo>
                  <a:lnTo>
                    <a:pt x="108" y="123"/>
                  </a:lnTo>
                  <a:cubicBezTo>
                    <a:pt x="108" y="137"/>
                    <a:pt x="97" y="149"/>
                    <a:pt x="83" y="149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87ED248E-F05D-7D4D-962F-013AD5259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94462" y="11738919"/>
              <a:ext cx="77231" cy="105032"/>
            </a:xfrm>
            <a:custGeom>
              <a:avLst/>
              <a:gdLst>
                <a:gd name="T0" fmla="*/ 26 w 110"/>
                <a:gd name="T1" fmla="*/ 150 h 151"/>
                <a:gd name="T2" fmla="*/ 26 w 110"/>
                <a:gd name="T3" fmla="*/ 150 h 151"/>
                <a:gd name="T4" fmla="*/ 0 w 110"/>
                <a:gd name="T5" fmla="*/ 124 h 151"/>
                <a:gd name="T6" fmla="*/ 0 w 110"/>
                <a:gd name="T7" fmla="*/ 124 h 151"/>
                <a:gd name="T8" fmla="*/ 67 w 110"/>
                <a:gd name="T9" fmla="*/ 8 h 151"/>
                <a:gd name="T10" fmla="*/ 67 w 110"/>
                <a:gd name="T11" fmla="*/ 8 h 151"/>
                <a:gd name="T12" fmla="*/ 102 w 110"/>
                <a:gd name="T13" fmla="*/ 17 h 151"/>
                <a:gd name="T14" fmla="*/ 102 w 110"/>
                <a:gd name="T15" fmla="*/ 17 h 151"/>
                <a:gd name="T16" fmla="*/ 92 w 110"/>
                <a:gd name="T17" fmla="*/ 51 h 151"/>
                <a:gd name="T18" fmla="*/ 92 w 110"/>
                <a:gd name="T19" fmla="*/ 51 h 151"/>
                <a:gd name="T20" fmla="*/ 51 w 110"/>
                <a:gd name="T21" fmla="*/ 124 h 151"/>
                <a:gd name="T22" fmla="*/ 51 w 110"/>
                <a:gd name="T23" fmla="*/ 124 h 151"/>
                <a:gd name="T24" fmla="*/ 26 w 110"/>
                <a:gd name="T25" fmla="*/ 1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51">
                  <a:moveTo>
                    <a:pt x="26" y="150"/>
                  </a:moveTo>
                  <a:lnTo>
                    <a:pt x="26" y="150"/>
                  </a:lnTo>
                  <a:cubicBezTo>
                    <a:pt x="11" y="150"/>
                    <a:pt x="0" y="138"/>
                    <a:pt x="0" y="124"/>
                  </a:cubicBezTo>
                  <a:lnTo>
                    <a:pt x="0" y="124"/>
                  </a:lnTo>
                  <a:cubicBezTo>
                    <a:pt x="0" y="76"/>
                    <a:pt x="26" y="32"/>
                    <a:pt x="67" y="8"/>
                  </a:cubicBezTo>
                  <a:lnTo>
                    <a:pt x="67" y="8"/>
                  </a:lnTo>
                  <a:cubicBezTo>
                    <a:pt x="80" y="0"/>
                    <a:pt x="95" y="4"/>
                    <a:pt x="102" y="17"/>
                  </a:cubicBezTo>
                  <a:lnTo>
                    <a:pt x="102" y="17"/>
                  </a:lnTo>
                  <a:cubicBezTo>
                    <a:pt x="109" y="29"/>
                    <a:pt x="105" y="44"/>
                    <a:pt x="92" y="51"/>
                  </a:cubicBezTo>
                  <a:lnTo>
                    <a:pt x="92" y="51"/>
                  </a:lnTo>
                  <a:cubicBezTo>
                    <a:pt x="67" y="67"/>
                    <a:pt x="51" y="94"/>
                    <a:pt x="51" y="124"/>
                  </a:cubicBezTo>
                  <a:lnTo>
                    <a:pt x="51" y="124"/>
                  </a:lnTo>
                  <a:cubicBezTo>
                    <a:pt x="51" y="138"/>
                    <a:pt x="39" y="150"/>
                    <a:pt x="26" y="15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0AB66054-202A-BF47-9545-1557B84B0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6818" y="12001501"/>
              <a:ext cx="392328" cy="639461"/>
            </a:xfrm>
            <a:custGeom>
              <a:avLst/>
              <a:gdLst>
                <a:gd name="T0" fmla="*/ 38 w 558"/>
                <a:gd name="T1" fmla="*/ 913 h 914"/>
                <a:gd name="T2" fmla="*/ 38 w 558"/>
                <a:gd name="T3" fmla="*/ 913 h 914"/>
                <a:gd name="T4" fmla="*/ 8 w 558"/>
                <a:gd name="T5" fmla="*/ 892 h 914"/>
                <a:gd name="T6" fmla="*/ 8 w 558"/>
                <a:gd name="T7" fmla="*/ 890 h 914"/>
                <a:gd name="T8" fmla="*/ 0 w 558"/>
                <a:gd name="T9" fmla="*/ 833 h 914"/>
                <a:gd name="T10" fmla="*/ 0 w 558"/>
                <a:gd name="T11" fmla="*/ 99 h 914"/>
                <a:gd name="T12" fmla="*/ 0 w 558"/>
                <a:gd name="T13" fmla="*/ 99 h 914"/>
                <a:gd name="T14" fmla="*/ 135 w 558"/>
                <a:gd name="T15" fmla="*/ 0 h 914"/>
                <a:gd name="T16" fmla="*/ 422 w 558"/>
                <a:gd name="T17" fmla="*/ 0 h 914"/>
                <a:gd name="T18" fmla="*/ 422 w 558"/>
                <a:gd name="T19" fmla="*/ 0 h 914"/>
                <a:gd name="T20" fmla="*/ 557 w 558"/>
                <a:gd name="T21" fmla="*/ 99 h 914"/>
                <a:gd name="T22" fmla="*/ 557 w 558"/>
                <a:gd name="T23" fmla="*/ 833 h 914"/>
                <a:gd name="T24" fmla="*/ 549 w 558"/>
                <a:gd name="T25" fmla="*/ 890 h 914"/>
                <a:gd name="T26" fmla="*/ 549 w 558"/>
                <a:gd name="T27" fmla="*/ 892 h 914"/>
                <a:gd name="T28" fmla="*/ 549 w 558"/>
                <a:gd name="T29" fmla="*/ 892 h 914"/>
                <a:gd name="T30" fmla="*/ 519 w 558"/>
                <a:gd name="T31" fmla="*/ 913 h 914"/>
                <a:gd name="T32" fmla="*/ 38 w 558"/>
                <a:gd name="T33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38" y="913"/>
                  </a:moveTo>
                  <a:lnTo>
                    <a:pt x="38" y="913"/>
                  </a:lnTo>
                  <a:cubicBezTo>
                    <a:pt x="22" y="913"/>
                    <a:pt x="8" y="903"/>
                    <a:pt x="8" y="892"/>
                  </a:cubicBezTo>
                  <a:lnTo>
                    <a:pt x="8" y="890"/>
                  </a:lnTo>
                  <a:lnTo>
                    <a:pt x="0" y="833"/>
                  </a:lnTo>
                  <a:lnTo>
                    <a:pt x="0" y="99"/>
                  </a:lnTo>
                  <a:lnTo>
                    <a:pt x="0" y="99"/>
                  </a:lnTo>
                  <a:cubicBezTo>
                    <a:pt x="0" y="45"/>
                    <a:pt x="61" y="0"/>
                    <a:pt x="135" y="0"/>
                  </a:cubicBezTo>
                  <a:lnTo>
                    <a:pt x="422" y="0"/>
                  </a:lnTo>
                  <a:lnTo>
                    <a:pt x="422" y="0"/>
                  </a:lnTo>
                  <a:cubicBezTo>
                    <a:pt x="497" y="0"/>
                    <a:pt x="557" y="45"/>
                    <a:pt x="557" y="99"/>
                  </a:cubicBezTo>
                  <a:lnTo>
                    <a:pt x="557" y="833"/>
                  </a:lnTo>
                  <a:lnTo>
                    <a:pt x="549" y="890"/>
                  </a:lnTo>
                  <a:lnTo>
                    <a:pt x="549" y="892"/>
                  </a:lnTo>
                  <a:lnTo>
                    <a:pt x="549" y="892"/>
                  </a:lnTo>
                  <a:cubicBezTo>
                    <a:pt x="549" y="903"/>
                    <a:pt x="536" y="913"/>
                    <a:pt x="519" y="913"/>
                  </a:cubicBezTo>
                  <a:lnTo>
                    <a:pt x="38" y="913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25DA6A45-7488-1148-98AE-E771464A9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04526" y="12001501"/>
              <a:ext cx="194620" cy="639461"/>
            </a:xfrm>
            <a:custGeom>
              <a:avLst/>
              <a:gdLst>
                <a:gd name="T0" fmla="*/ 143 w 279"/>
                <a:gd name="T1" fmla="*/ 0 h 914"/>
                <a:gd name="T2" fmla="*/ 0 w 279"/>
                <a:gd name="T3" fmla="*/ 0 h 914"/>
                <a:gd name="T4" fmla="*/ 0 w 279"/>
                <a:gd name="T5" fmla="*/ 913 h 914"/>
                <a:gd name="T6" fmla="*/ 240 w 279"/>
                <a:gd name="T7" fmla="*/ 913 h 914"/>
                <a:gd name="T8" fmla="*/ 240 w 279"/>
                <a:gd name="T9" fmla="*/ 913 h 914"/>
                <a:gd name="T10" fmla="*/ 270 w 279"/>
                <a:gd name="T11" fmla="*/ 892 h 914"/>
                <a:gd name="T12" fmla="*/ 270 w 279"/>
                <a:gd name="T13" fmla="*/ 890 h 914"/>
                <a:gd name="T14" fmla="*/ 278 w 279"/>
                <a:gd name="T15" fmla="*/ 833 h 914"/>
                <a:gd name="T16" fmla="*/ 278 w 279"/>
                <a:gd name="T17" fmla="*/ 99 h 914"/>
                <a:gd name="T18" fmla="*/ 278 w 279"/>
                <a:gd name="T19" fmla="*/ 99 h 914"/>
                <a:gd name="T20" fmla="*/ 143 w 279"/>
                <a:gd name="T21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43" y="0"/>
                  </a:moveTo>
                  <a:lnTo>
                    <a:pt x="0" y="0"/>
                  </a:lnTo>
                  <a:lnTo>
                    <a:pt x="0" y="913"/>
                  </a:lnTo>
                  <a:lnTo>
                    <a:pt x="240" y="913"/>
                  </a:lnTo>
                  <a:lnTo>
                    <a:pt x="240" y="913"/>
                  </a:lnTo>
                  <a:cubicBezTo>
                    <a:pt x="257" y="913"/>
                    <a:pt x="270" y="903"/>
                    <a:pt x="270" y="892"/>
                  </a:cubicBezTo>
                  <a:lnTo>
                    <a:pt x="270" y="890"/>
                  </a:lnTo>
                  <a:lnTo>
                    <a:pt x="278" y="833"/>
                  </a:lnTo>
                  <a:lnTo>
                    <a:pt x="278" y="99"/>
                  </a:lnTo>
                  <a:lnTo>
                    <a:pt x="278" y="99"/>
                  </a:lnTo>
                  <a:cubicBezTo>
                    <a:pt x="278" y="45"/>
                    <a:pt x="218" y="0"/>
                    <a:pt x="143" y="0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557FAF1-5791-9D4F-A8BA-EA953A19F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6979" y="12171405"/>
              <a:ext cx="315097" cy="315097"/>
            </a:xfrm>
            <a:custGeom>
              <a:avLst/>
              <a:gdLst>
                <a:gd name="T0" fmla="*/ 28 w 449"/>
                <a:gd name="T1" fmla="*/ 0 h 449"/>
                <a:gd name="T2" fmla="*/ 419 w 449"/>
                <a:gd name="T3" fmla="*/ 0 h 449"/>
                <a:gd name="T4" fmla="*/ 419 w 449"/>
                <a:gd name="T5" fmla="*/ 0 h 449"/>
                <a:gd name="T6" fmla="*/ 448 w 449"/>
                <a:gd name="T7" fmla="*/ 28 h 449"/>
                <a:gd name="T8" fmla="*/ 448 w 449"/>
                <a:gd name="T9" fmla="*/ 420 h 449"/>
                <a:gd name="T10" fmla="*/ 448 w 449"/>
                <a:gd name="T11" fmla="*/ 420 h 449"/>
                <a:gd name="T12" fmla="*/ 419 w 449"/>
                <a:gd name="T13" fmla="*/ 448 h 449"/>
                <a:gd name="T14" fmla="*/ 28 w 449"/>
                <a:gd name="T15" fmla="*/ 448 h 449"/>
                <a:gd name="T16" fmla="*/ 28 w 449"/>
                <a:gd name="T17" fmla="*/ 448 h 449"/>
                <a:gd name="T18" fmla="*/ 0 w 449"/>
                <a:gd name="T19" fmla="*/ 420 h 449"/>
                <a:gd name="T20" fmla="*/ 0 w 449"/>
                <a:gd name="T21" fmla="*/ 28 h 449"/>
                <a:gd name="T22" fmla="*/ 0 w 449"/>
                <a:gd name="T23" fmla="*/ 28 h 449"/>
                <a:gd name="T24" fmla="*/ 28 w 449"/>
                <a:gd name="T25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49">
                  <a:moveTo>
                    <a:pt x="28" y="0"/>
                  </a:moveTo>
                  <a:lnTo>
                    <a:pt x="419" y="0"/>
                  </a:lnTo>
                  <a:lnTo>
                    <a:pt x="419" y="0"/>
                  </a:lnTo>
                  <a:cubicBezTo>
                    <a:pt x="435" y="0"/>
                    <a:pt x="448" y="13"/>
                    <a:pt x="448" y="28"/>
                  </a:cubicBezTo>
                  <a:lnTo>
                    <a:pt x="448" y="420"/>
                  </a:lnTo>
                  <a:lnTo>
                    <a:pt x="448" y="420"/>
                  </a:lnTo>
                  <a:cubicBezTo>
                    <a:pt x="448" y="436"/>
                    <a:pt x="435" y="448"/>
                    <a:pt x="419" y="448"/>
                  </a:cubicBezTo>
                  <a:lnTo>
                    <a:pt x="28" y="448"/>
                  </a:lnTo>
                  <a:lnTo>
                    <a:pt x="28" y="448"/>
                  </a:lnTo>
                  <a:cubicBezTo>
                    <a:pt x="13" y="448"/>
                    <a:pt x="0" y="436"/>
                    <a:pt x="0" y="420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3" y="0"/>
                    <a:pt x="28" y="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D68FB21F-E514-E946-9966-A4A9A311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3730" y="12007679"/>
              <a:ext cx="80319" cy="225510"/>
            </a:xfrm>
            <a:custGeom>
              <a:avLst/>
              <a:gdLst>
                <a:gd name="T0" fmla="*/ 86 w 116"/>
                <a:gd name="T1" fmla="*/ 321 h 322"/>
                <a:gd name="T2" fmla="*/ 0 w 116"/>
                <a:gd name="T3" fmla="*/ 8 h 322"/>
                <a:gd name="T4" fmla="*/ 30 w 116"/>
                <a:gd name="T5" fmla="*/ 0 h 322"/>
                <a:gd name="T6" fmla="*/ 115 w 116"/>
                <a:gd name="T7" fmla="*/ 313 h 322"/>
                <a:gd name="T8" fmla="*/ 86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86" y="321"/>
                  </a:moveTo>
                  <a:lnTo>
                    <a:pt x="0" y="8"/>
                  </a:lnTo>
                  <a:lnTo>
                    <a:pt x="30" y="0"/>
                  </a:lnTo>
                  <a:lnTo>
                    <a:pt x="115" y="313"/>
                  </a:lnTo>
                  <a:lnTo>
                    <a:pt x="86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43523492-02A8-A349-B438-FFACB215D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2433987"/>
              <a:ext cx="123568" cy="172995"/>
            </a:xfrm>
            <a:custGeom>
              <a:avLst/>
              <a:gdLst>
                <a:gd name="T0" fmla="*/ 43 w 176"/>
                <a:gd name="T1" fmla="*/ 246 h 247"/>
                <a:gd name="T2" fmla="*/ 0 w 176"/>
                <a:gd name="T3" fmla="*/ 220 h 247"/>
                <a:gd name="T4" fmla="*/ 131 w 176"/>
                <a:gd name="T5" fmla="*/ 0 h 247"/>
                <a:gd name="T6" fmla="*/ 175 w 176"/>
                <a:gd name="T7" fmla="*/ 25 h 247"/>
                <a:gd name="T8" fmla="*/ 43 w 176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7">
                  <a:moveTo>
                    <a:pt x="43" y="246"/>
                  </a:moveTo>
                  <a:lnTo>
                    <a:pt x="0" y="220"/>
                  </a:lnTo>
                  <a:lnTo>
                    <a:pt x="131" y="0"/>
                  </a:lnTo>
                  <a:lnTo>
                    <a:pt x="175" y="25"/>
                  </a:lnTo>
                  <a:lnTo>
                    <a:pt x="43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67F7F77E-9032-AE46-96B0-2E5B5DE8C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1916" y="12007679"/>
              <a:ext cx="80319" cy="225510"/>
            </a:xfrm>
            <a:custGeom>
              <a:avLst/>
              <a:gdLst>
                <a:gd name="T0" fmla="*/ 30 w 116"/>
                <a:gd name="T1" fmla="*/ 321 h 322"/>
                <a:gd name="T2" fmla="*/ 0 w 116"/>
                <a:gd name="T3" fmla="*/ 313 h 322"/>
                <a:gd name="T4" fmla="*/ 86 w 116"/>
                <a:gd name="T5" fmla="*/ 0 h 322"/>
                <a:gd name="T6" fmla="*/ 115 w 116"/>
                <a:gd name="T7" fmla="*/ 8 h 322"/>
                <a:gd name="T8" fmla="*/ 30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30" y="321"/>
                  </a:moveTo>
                  <a:lnTo>
                    <a:pt x="0" y="313"/>
                  </a:lnTo>
                  <a:lnTo>
                    <a:pt x="86" y="0"/>
                  </a:lnTo>
                  <a:lnTo>
                    <a:pt x="115" y="8"/>
                  </a:lnTo>
                  <a:lnTo>
                    <a:pt x="30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DF37ECCF-593D-374A-85EC-68337A9C2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6471" y="12433987"/>
              <a:ext cx="123568" cy="172995"/>
            </a:xfrm>
            <a:custGeom>
              <a:avLst/>
              <a:gdLst>
                <a:gd name="T0" fmla="*/ 131 w 177"/>
                <a:gd name="T1" fmla="*/ 246 h 247"/>
                <a:gd name="T2" fmla="*/ 0 w 177"/>
                <a:gd name="T3" fmla="*/ 25 h 247"/>
                <a:gd name="T4" fmla="*/ 43 w 177"/>
                <a:gd name="T5" fmla="*/ 0 h 247"/>
                <a:gd name="T6" fmla="*/ 176 w 177"/>
                <a:gd name="T7" fmla="*/ 220 h 247"/>
                <a:gd name="T8" fmla="*/ 131 w 177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47">
                  <a:moveTo>
                    <a:pt x="131" y="246"/>
                  </a:moveTo>
                  <a:lnTo>
                    <a:pt x="0" y="25"/>
                  </a:lnTo>
                  <a:lnTo>
                    <a:pt x="43" y="0"/>
                  </a:lnTo>
                  <a:lnTo>
                    <a:pt x="176" y="220"/>
                  </a:lnTo>
                  <a:lnTo>
                    <a:pt x="131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1A5C402-0245-0841-A81F-F82E783B7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214654"/>
              <a:ext cx="213153" cy="71052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A61EA08C-DE41-ED4A-866A-2DC6C0521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359847"/>
              <a:ext cx="213153" cy="71050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38328" y="4299274"/>
            <a:ext cx="31767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000" b="1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Children will be able to: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Recognise the importance of fruit and vegetables in their daily diet;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Know that eating at least five portions of vegetables and fruit a day helps to maintain health.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Recognise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that they may have different tastes in food to others;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Select foods from the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Eatwell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 Guide (formerly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Eatwell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 Plate) in order to make a healthy lunch;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Recognise which foods we need to eat more of and which we need to eat less of to be healthy.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Understand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how diseases can spread;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Recognise and use simple strategies for preventing the spread of diseases.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Recognise that learning a new skill requires practice and the opportunity to fail, safely; 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57164" y="925817"/>
            <a:ext cx="297953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000" b="1" dirty="0" smtClean="0">
                <a:solidFill>
                  <a:schemeClr val="accent1">
                    <a:lumMod val="75000"/>
                  </a:schemeClr>
                </a:solidFill>
                <a:ea typeface="League Spartan" charset="0"/>
                <a:cs typeface="Poppins" pitchFamily="2" charset="77"/>
              </a:rPr>
              <a:t>Children will be able to: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Talk about healthy choices and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activities.</a:t>
            </a:r>
            <a:endParaRPr lang="en-GB" sz="1000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Develop resilience and persistence in their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learning.</a:t>
            </a:r>
            <a:endParaRPr lang="en-GB" sz="1000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Working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cooperatively </a:t>
            </a: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with others when faced with a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challenge.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Feel resilient and confident in their learning.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Name and discuss different types of feelings and emotions.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Learn and use strategies or skills in approaching challenges.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Understand that they can make healthy choices.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Name and recognise how healthy choices can keep us well.</a:t>
            </a:r>
          </a:p>
        </p:txBody>
      </p:sp>
      <p:cxnSp>
        <p:nvCxnSpPr>
          <p:cNvPr id="298" name="Straight Arrow Connector 297">
            <a:extLst>
              <a:ext uri="{FF2B5EF4-FFF2-40B4-BE49-F238E27FC236}">
                <a16:creationId xmlns:a16="http://schemas.microsoft.com/office/drawing/2014/main" id="{90D98F44-FA3A-E04C-A96F-BBD9D1B44E13}"/>
              </a:ext>
            </a:extLst>
          </p:cNvPr>
          <p:cNvCxnSpPr>
            <a:cxnSpLocks/>
            <a:stCxn id="293" idx="2"/>
          </p:cNvCxnSpPr>
          <p:nvPr/>
        </p:nvCxnSpPr>
        <p:spPr>
          <a:xfrm flipH="1">
            <a:off x="6976688" y="1867414"/>
            <a:ext cx="2454974" cy="430971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8" name="Picture 1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1993" y="6164359"/>
            <a:ext cx="1130485" cy="587466"/>
          </a:xfrm>
          <a:prstGeom prst="rect">
            <a:avLst/>
          </a:prstGeom>
        </p:spPr>
      </p:pic>
      <p:sp>
        <p:nvSpPr>
          <p:cNvPr id="122" name="TextBox 121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6498735" y="911369"/>
            <a:ext cx="260520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Being My Best</a:t>
            </a:r>
            <a:endParaRPr lang="en-US" sz="30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302765" y="4948859"/>
            <a:ext cx="31767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Understand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learning line's use as a simple tool to describe the learning process, including overcoming challenges.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Demonstrate attentive listening skills;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Suggest simple strategies for resolving conflict situations;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Give and receive positive feedback, and experience how this makes them feel.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Recognise how a person's behaviour (including their own) can affect other people.</a:t>
            </a:r>
          </a:p>
        </p:txBody>
      </p:sp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2420</TotalTime>
  <Words>499</Words>
  <Application>Microsoft Office PowerPoint</Application>
  <PresentationFormat>Widescreen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Fira Sans</vt:lpstr>
      <vt:lpstr>Fira Sans Light</vt:lpstr>
      <vt:lpstr>League Spartan</vt:lpstr>
      <vt:lpstr>Poppins</vt:lpstr>
      <vt:lpstr>Office Theme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Lee Wells</cp:lastModifiedBy>
  <cp:revision>62</cp:revision>
  <cp:lastPrinted>2019-12-05T11:29:55Z</cp:lastPrinted>
  <dcterms:created xsi:type="dcterms:W3CDTF">2019-11-04T14:10:22Z</dcterms:created>
  <dcterms:modified xsi:type="dcterms:W3CDTF">2023-03-13T10:46:04Z</dcterms:modified>
</cp:coreProperties>
</file>