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4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8056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</p:spPr>
        <p:txBody>
          <a:bodyPr vert="horz" lIns="92108" tIns="46054" rIns="92108" bIns="46054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60" cy="498055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2" y="9428584"/>
            <a:ext cx="2945660" cy="498055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2725" y="828675"/>
            <a:ext cx="7280275" cy="40957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1033" y="5185635"/>
            <a:ext cx="6163540" cy="491334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2397904" y="-68890"/>
            <a:ext cx="65040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PE </a:t>
            </a:r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Skills Progression Reception &amp; </a:t>
            </a:r>
            <a: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KS1</a:t>
            </a:r>
            <a:b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</a:br>
            <a:r>
              <a:rPr lang="en-GB" sz="16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PE </a:t>
            </a:r>
            <a:r>
              <a:rPr lang="en-GB" sz="1600" b="1" dirty="0">
                <a:solidFill>
                  <a:srgbClr val="0070C0"/>
                </a:solidFill>
                <a:latin typeface="Fira Sans" panose="020B0503050000020004" pitchFamily="34" charset="0"/>
              </a:rPr>
              <a:t>teaches us how to move our bodies to improve our fitness</a:t>
            </a:r>
            <a:r>
              <a:rPr lang="en-GB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.</a:t>
            </a:r>
            <a:endParaRPr lang="en-US" sz="28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4432617" y="935665"/>
            <a:ext cx="2598954" cy="5596367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1571" y="6602281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6200000">
            <a:off x="4602332" y="3280240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4580186" y="1059313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88" idx="6"/>
            <a:endCxn id="237" idx="3"/>
          </p:cNvCxnSpPr>
          <p:nvPr/>
        </p:nvCxnSpPr>
        <p:spPr>
          <a:xfrm flipH="1">
            <a:off x="4756791" y="1389084"/>
            <a:ext cx="1436473" cy="1869680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5423129" y="1026487"/>
            <a:ext cx="770135" cy="725193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5542261" y="1094237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sp>
        <p:nvSpPr>
          <p:cNvPr id="291" name="TextBox 29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6153466" y="758252"/>
            <a:ext cx="108157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Gymnastics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29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6168351" y="945624"/>
            <a:ext cx="3426300" cy="163330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65000"/>
                  </a:schemeClr>
                </a:solidFill>
              </a:rPr>
              <a:t>To explore travelling movements using the space around you.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65000"/>
                  </a:schemeClr>
                </a:solidFill>
              </a:rPr>
              <a:t>To develop quality when performing gymnastic shapes.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65000"/>
                  </a:schemeClr>
                </a:solidFill>
              </a:rPr>
              <a:t>To develop technique and control when performing shape </a:t>
            </a:r>
            <a:r>
              <a:rPr lang="en-GB" sz="900" dirty="0" smtClean="0">
                <a:solidFill>
                  <a:schemeClr val="bg1">
                    <a:lumMod val="65000"/>
                  </a:schemeClr>
                </a:solidFill>
              </a:rPr>
              <a:t>jumps.</a:t>
            </a:r>
            <a:endParaRPr lang="en-GB" sz="900" dirty="0">
              <a:solidFill>
                <a:schemeClr val="bg1">
                  <a:lumMod val="65000"/>
                </a:schemeClr>
              </a:solidFill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65000"/>
                  </a:schemeClr>
                </a:solidFill>
              </a:rPr>
              <a:t>To develop stability and control when performing </a:t>
            </a:r>
            <a:r>
              <a:rPr lang="en-GB" sz="900" dirty="0" smtClean="0">
                <a:solidFill>
                  <a:schemeClr val="bg1">
                    <a:lumMod val="65000"/>
                  </a:schemeClr>
                </a:solidFill>
              </a:rPr>
              <a:t>balances and hold them</a:t>
            </a:r>
          </a:p>
          <a:p>
            <a:pPr algn="l"/>
            <a:r>
              <a:rPr lang="en-GB" sz="900" dirty="0" smtClean="0">
                <a:solidFill>
                  <a:schemeClr val="bg1">
                    <a:lumMod val="65000"/>
                  </a:schemeClr>
                </a:solidFill>
              </a:rPr>
              <a:t>up to 3 seconds.</a:t>
            </a:r>
            <a:endParaRPr lang="en-GB" sz="900" dirty="0">
              <a:solidFill>
                <a:schemeClr val="bg1">
                  <a:lumMod val="65000"/>
                </a:schemeClr>
              </a:solidFill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65000"/>
                  </a:schemeClr>
                </a:solidFill>
              </a:rPr>
              <a:t>To develop technique in the barrel, straight and forward roll</a:t>
            </a:r>
            <a:r>
              <a:rPr lang="en-GB" sz="900" dirty="0" smtClean="0">
                <a:solidFill>
                  <a:schemeClr val="bg1">
                    <a:lumMod val="65000"/>
                  </a:schemeClr>
                </a:solidFill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65000"/>
                  </a:schemeClr>
                </a:solidFill>
              </a:rPr>
              <a:t>To link gymnastic actions to create a sequence</a:t>
            </a:r>
            <a:r>
              <a:rPr lang="en-GB" sz="900" dirty="0" smtClean="0">
                <a:solidFill>
                  <a:schemeClr val="bg1">
                    <a:lumMod val="65000"/>
                  </a:schemeClr>
                </a:solidFill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65000"/>
                  </a:schemeClr>
                </a:solidFill>
              </a:rPr>
              <a:t>To </a:t>
            </a:r>
            <a:r>
              <a:rPr lang="en-GB" sz="900" dirty="0" smtClean="0">
                <a:solidFill>
                  <a:schemeClr val="bg1">
                    <a:lumMod val="65000"/>
                  </a:schemeClr>
                </a:solidFill>
              </a:rPr>
              <a:t>travel </a:t>
            </a:r>
            <a:r>
              <a:rPr lang="en-GB" sz="900" dirty="0">
                <a:solidFill>
                  <a:schemeClr val="bg1">
                    <a:lumMod val="65000"/>
                  </a:schemeClr>
                </a:solidFill>
              </a:rPr>
              <a:t>on, in and around </a:t>
            </a:r>
            <a:r>
              <a:rPr lang="en-GB" sz="900" dirty="0" smtClean="0">
                <a:solidFill>
                  <a:schemeClr val="bg1">
                    <a:lumMod val="65000"/>
                  </a:schemeClr>
                </a:solidFill>
              </a:rPr>
              <a:t>apparatus with control.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153377" y="451425"/>
            <a:ext cx="716160" cy="72781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206291" y="595381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55" idx="10"/>
          </p:cNvCxnSpPr>
          <p:nvPr/>
        </p:nvCxnSpPr>
        <p:spPr>
          <a:xfrm>
            <a:off x="1869537" y="815334"/>
            <a:ext cx="2791529" cy="332295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24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10949148" y="2847638"/>
            <a:ext cx="726481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Games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26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7149543" y="2871150"/>
            <a:ext cx="4982640" cy="113316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5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balance, roll and pass a ball around different parts of the body.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5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Is beginning to bounce a ball up and down by patting and can kick and dribble a ball with control.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5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Uses beanbags, smaller balls and quoits to throw and catch from a stationary position.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5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run, jump and change direction.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5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Balances a ball on a bat or racquet and strikes a ball along the floor upwards and downwards.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5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Is beginning to work with a partner to send and receive.</a:t>
            </a:r>
            <a:endParaRPr lang="en-US" sz="95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10608350" y="27841"/>
            <a:ext cx="681597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Dance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36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9332966" y="313312"/>
            <a:ext cx="2830278" cy="224885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65000"/>
                  </a:schemeClr>
                </a:solidFill>
              </a:rPr>
              <a:t>To explore travelling actions and use counts of 8 to move in time with the music.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65000"/>
                  </a:schemeClr>
                </a:solidFill>
              </a:rPr>
              <a:t>To remember and repeat actions and respond imaginatively to a stimulus.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65000"/>
                  </a:schemeClr>
                </a:solidFill>
              </a:rPr>
              <a:t>To copy, remember and repeat actions that represent the theme.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65000"/>
                  </a:schemeClr>
                </a:solidFill>
              </a:rPr>
              <a:t>To copy, repeat, create and perform actions that represent the theme.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65000"/>
                  </a:schemeClr>
                </a:solidFill>
              </a:rPr>
              <a:t>To use a pathway when travelling.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65000"/>
                  </a:schemeClr>
                </a:solidFill>
              </a:rPr>
              <a:t>To copy, repeat and choose actions that represent the theme</a:t>
            </a:r>
            <a:r>
              <a:rPr lang="en-GB" sz="900" dirty="0" smtClean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lang="en-GB" sz="900" dirty="0" smtClean="0">
              <a:solidFill>
                <a:schemeClr val="bg1">
                  <a:lumMod val="65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900" dirty="0" smtClean="0">
                <a:solidFill>
                  <a:schemeClr val="bg1">
                    <a:lumMod val="65000"/>
                  </a:schemeClr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Can observe and talk about others’ dances using appropriate language</a:t>
            </a:r>
            <a:r>
              <a:rPr lang="en-US" sz="900" dirty="0" smtClean="0">
                <a:solidFill>
                  <a:schemeClr val="bg1">
                    <a:lumMod val="65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.</a:t>
            </a:r>
            <a:endParaRPr lang="en-GB" sz="900" dirty="0" smtClean="0">
              <a:solidFill>
                <a:schemeClr val="bg1">
                  <a:lumMod val="65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44250" y="1055765"/>
            <a:ext cx="1014445" cy="292388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300" b="1" dirty="0" smtClean="0">
                <a:solidFill>
                  <a:srgbClr val="0070C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Gymnastics</a:t>
            </a:r>
            <a:endParaRPr lang="en-US" sz="1300" b="1" dirty="0">
              <a:solidFill>
                <a:srgbClr val="0070C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98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66738" y="1261707"/>
            <a:ext cx="4329979" cy="103660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00B0F0"/>
                </a:solidFill>
              </a:rPr>
              <a:t>To copy and create shapes with your body.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00B0F0"/>
                </a:solidFill>
              </a:rPr>
              <a:t>To be able to create </a:t>
            </a:r>
            <a:r>
              <a:rPr lang="en-GB" sz="900" dirty="0" smtClean="0">
                <a:solidFill>
                  <a:srgbClr val="00B0F0"/>
                </a:solidFill>
              </a:rPr>
              <a:t>shapes  </a:t>
            </a:r>
            <a:r>
              <a:rPr lang="en-GB" sz="900" dirty="0">
                <a:solidFill>
                  <a:srgbClr val="00B0F0"/>
                </a:solidFill>
              </a:rPr>
              <a:t>whilst on </a:t>
            </a:r>
            <a:r>
              <a:rPr lang="en-GB" sz="900" dirty="0" smtClean="0">
                <a:solidFill>
                  <a:srgbClr val="00B0F0"/>
                </a:solidFill>
              </a:rPr>
              <a:t>apparatus and travel on, in and around apparatus.</a:t>
            </a:r>
            <a:endParaRPr lang="en-GB" sz="900" dirty="0">
              <a:solidFill>
                <a:srgbClr val="00B0F0"/>
              </a:solidFill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00B0F0"/>
                </a:solidFill>
              </a:rPr>
              <a:t>To develop balancing and taking weight on different body parts.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00B0F0"/>
                </a:solidFill>
              </a:rPr>
              <a:t>To develop jumping and landing safely.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00B0F0"/>
                </a:solidFill>
              </a:rPr>
              <a:t>To develop rocking and </a:t>
            </a:r>
            <a:r>
              <a:rPr lang="en-GB" sz="900" dirty="0" smtClean="0">
                <a:solidFill>
                  <a:srgbClr val="00B0F0"/>
                </a:solidFill>
              </a:rPr>
              <a:t>rolling</a:t>
            </a:r>
            <a:r>
              <a:rPr lang="en-GB" sz="900" dirty="0">
                <a:solidFill>
                  <a:srgbClr val="00B0F0"/>
                </a:solidFill>
              </a:rPr>
              <a:t>.</a:t>
            </a:r>
            <a:endParaRPr lang="en-GB" sz="900" dirty="0" smtClean="0">
              <a:solidFill>
                <a:srgbClr val="00B0F0"/>
              </a:solidFill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1934306" y="2249404"/>
            <a:ext cx="644728" cy="292388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300" b="1" dirty="0" smtClean="0">
                <a:solidFill>
                  <a:srgbClr val="0070C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Dance</a:t>
            </a:r>
            <a:endParaRPr lang="en-US" sz="1300" b="1" dirty="0">
              <a:solidFill>
                <a:srgbClr val="0070C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0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-51567" y="2449928"/>
            <a:ext cx="4834957" cy="124550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00B0F0"/>
                </a:solidFill>
              </a:rPr>
              <a:t>To use counting to help to stay in time with the music when copying and creating actions.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00B0F0"/>
                </a:solidFill>
              </a:rPr>
              <a:t>To be able to move safely with confidence and imagination, communicating ideas through movement.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00B0F0"/>
                </a:solidFill>
              </a:rPr>
              <a:t>To explore movement using a prop with control and co-ordination.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00B0F0"/>
                </a:solidFill>
              </a:rPr>
              <a:t>To move with control and coordination, expressing ideas through movement.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00B0F0"/>
                </a:solidFill>
              </a:rPr>
              <a:t>To move with control and coordination, copying, linking and repeating actions.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00B0F0"/>
                </a:solidFill>
              </a:rPr>
              <a:t>To remember and repeat actions, exploring pathways and </a:t>
            </a:r>
            <a:r>
              <a:rPr lang="en-GB" sz="900" dirty="0" smtClean="0">
                <a:solidFill>
                  <a:srgbClr val="00B0F0"/>
                </a:solidFill>
              </a:rPr>
              <a:t>shapes</a:t>
            </a:r>
            <a:r>
              <a:rPr lang="en-GB" sz="800" dirty="0">
                <a:solidFill>
                  <a:srgbClr val="00B0F0"/>
                </a:solidFill>
              </a:rPr>
              <a:t>.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49763" y="3694191"/>
            <a:ext cx="684803" cy="292388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300" b="1" dirty="0" smtClean="0">
                <a:solidFill>
                  <a:srgbClr val="0070C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Games</a:t>
            </a:r>
            <a:endParaRPr lang="en-US" sz="1300" b="1" dirty="0">
              <a:solidFill>
                <a:srgbClr val="0070C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2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-41196" y="3925362"/>
            <a:ext cx="4529007" cy="116855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00" dirty="0">
                <a:solidFill>
                  <a:srgbClr val="00B0F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Negotiates space successfully when playing racing and chasing games with other children, adjusting speed or changing direction to avoid obstacles</a:t>
            </a:r>
            <a:r>
              <a:rPr lang="en-GB" sz="900" dirty="0" smtClean="0">
                <a:solidFill>
                  <a:srgbClr val="00B0F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.</a:t>
            </a:r>
          </a:p>
          <a:p>
            <a:pPr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00" dirty="0" smtClean="0">
                <a:solidFill>
                  <a:srgbClr val="00B0F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Show increasing control when pushing, patting, throwing, catching or kicking an object.</a:t>
            </a:r>
          </a:p>
          <a:p>
            <a:pPr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00B0F0"/>
                </a:solidFill>
              </a:rPr>
              <a:t>To develop accuracy when throwing and practise keeping score.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00B0F0"/>
                </a:solidFill>
              </a:rPr>
              <a:t>To play by the rules and develop coordination.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00B0F0"/>
                </a:solidFill>
              </a:rPr>
              <a:t>To work co-operatively as a team</a:t>
            </a:r>
            <a:r>
              <a:rPr lang="en-GB" sz="1000" dirty="0" smtClean="0">
                <a:solidFill>
                  <a:srgbClr val="00B0F0"/>
                </a:solidFill>
              </a:rPr>
              <a:t>.</a:t>
            </a:r>
            <a:endParaRPr lang="en-GB" sz="1000" dirty="0">
              <a:solidFill>
                <a:srgbClr val="00B0F0"/>
              </a:solidFill>
            </a:endParaRPr>
          </a:p>
        </p:txBody>
      </p:sp>
      <p:pic>
        <p:nvPicPr>
          <p:cNvPr id="123" name="Picture 1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7" y="33100"/>
            <a:ext cx="1130485" cy="587466"/>
          </a:xfrm>
          <a:prstGeom prst="rect">
            <a:avLst/>
          </a:prstGeom>
        </p:spPr>
      </p:pic>
      <p:grpSp>
        <p:nvGrpSpPr>
          <p:cNvPr id="70" name="Group 69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3961305" y="4400212"/>
            <a:ext cx="711283" cy="722870"/>
            <a:chOff x="6337465" y="9850968"/>
            <a:chExt cx="1700213" cy="1700213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3452993">
            <a:off x="5323000" y="4190304"/>
            <a:ext cx="334845" cy="547732"/>
            <a:chOff x="12980163" y="11686404"/>
            <a:chExt cx="645639" cy="1071948"/>
          </a:xfrm>
        </p:grpSpPr>
        <p:sp>
          <p:nvSpPr>
            <p:cNvPr id="74" name="Freeform 73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75" name="Freeform 74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76" name="Freeform 75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77" name="Freeform 76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78" name="Freeform 77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80" name="Freeform 79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81" name="Freeform 80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82" name="Freeform 81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83" name="Freeform 82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84" name="Freeform 83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85" name="Freeform 84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86" name="Freeform 85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87" name="Freeform 86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88" name="Freeform 87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89" name="Freeform 88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90" name="Freeform 89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92" idx="0"/>
            <a:endCxn id="82" idx="0"/>
          </p:cNvCxnSpPr>
          <p:nvPr/>
        </p:nvCxnSpPr>
        <p:spPr>
          <a:xfrm>
            <a:off x="4285555" y="4497078"/>
            <a:ext cx="977527" cy="7505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3996162" y="4497078"/>
            <a:ext cx="57878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3563030" y="5939394"/>
            <a:ext cx="108157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Gymnastics</a:t>
            </a:r>
            <a:endParaRPr lang="en-US" sz="1400" b="1" dirty="0">
              <a:solidFill>
                <a:srgbClr val="FF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95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51076" y="5112196"/>
            <a:ext cx="6183872" cy="201802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Can travel and balance confidently, high or low, on different parts of the body.</a:t>
            </a:r>
            <a:endParaRPr lang="en-GB" sz="1000" dirty="0">
              <a:solidFill>
                <a:srgbClr val="FF0000"/>
              </a:solidFill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Uses a range of patterns or pathways of varying shapes and sizes along the floor.</a:t>
            </a:r>
            <a:endParaRPr lang="en-GB" sz="1000" dirty="0">
              <a:solidFill>
                <a:srgbClr val="FF0000"/>
              </a:solidFill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Can perform a range of rolls, twists and spins in different speeds and directions.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Creates sequences or patterns of three or more movements which can be remembered and repeated.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Perform a limited range of techniques with a partner.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Identifies </a:t>
            </a:r>
            <a:r>
              <a:rPr lang="en-GB" sz="1000" dirty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appropriate apparatus to use within sequences</a:t>
            </a:r>
            <a:r>
              <a:rPr lang="en-GB" sz="10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</a:rPr>
              <a:t>To </a:t>
            </a:r>
            <a:r>
              <a:rPr lang="en-GB" sz="1000" dirty="0">
                <a:solidFill>
                  <a:srgbClr val="FF0000"/>
                </a:solidFill>
              </a:rPr>
              <a:t>be able to use shapes to create balances.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</a:rPr>
              <a:t>To </a:t>
            </a:r>
            <a:r>
              <a:rPr lang="en-GB" sz="1000" dirty="0">
                <a:solidFill>
                  <a:srgbClr val="FF0000"/>
                </a:solidFill>
              </a:rPr>
              <a:t>take off and </a:t>
            </a:r>
            <a:r>
              <a:rPr lang="en-GB" sz="1000" dirty="0" smtClean="0">
                <a:solidFill>
                  <a:srgbClr val="FF0000"/>
                </a:solidFill>
              </a:rPr>
              <a:t>land with control </a:t>
            </a:r>
            <a:r>
              <a:rPr lang="en-GB" sz="1000" dirty="0">
                <a:solidFill>
                  <a:srgbClr val="FF0000"/>
                </a:solidFill>
              </a:rPr>
              <a:t>when performing jumps.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</a:rPr>
              <a:t>To develop rolling and sequence building.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GB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129874" y="3941805"/>
            <a:ext cx="681597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Dance</a:t>
            </a:r>
            <a:endParaRPr lang="en-US" sz="1400" b="1" dirty="0">
              <a:solidFill>
                <a:srgbClr val="FF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00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6979941" y="4126055"/>
            <a:ext cx="2983568" cy="246429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Can apply a range of basic dance actions with understanding.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Uses a range of patterns and pathways to move using turns, jumps, gestures, different shapes and stillness; appropriate to the stimuli.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9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Works cooperatively in groups of 2 or 3 to create dances or movements.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9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Beginning to evaluate dances or performances using appropriate vocabulary.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FF0000"/>
                </a:solidFill>
              </a:rPr>
              <a:t>To repeat, link and choose actions.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FF0000"/>
                </a:solidFill>
              </a:rPr>
              <a:t>To create actions and accurately copy other's actions.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FF0000"/>
                </a:solidFill>
              </a:rPr>
              <a:t>To perform in unison creating shapes with a partner.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FF0000"/>
                </a:solidFill>
              </a:rPr>
              <a:t>To be able to mirror a partner and create ideas.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FF0000"/>
                </a:solidFill>
              </a:rPr>
              <a:t>To copy, create and perform actions considering dynamics.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FF0000"/>
                </a:solidFill>
              </a:rPr>
              <a:t>To copy, repeat and create actions in response to a stimulus</a:t>
            </a:r>
            <a:r>
              <a:rPr lang="en-GB" sz="900" dirty="0" smtClean="0">
                <a:solidFill>
                  <a:srgbClr val="FF0000"/>
                </a:solidFill>
              </a:rPr>
              <a:t>.</a:t>
            </a:r>
            <a:endParaRPr lang="en-GB" sz="900" dirty="0">
              <a:solidFill>
                <a:srgbClr val="FF0000"/>
              </a:solidFill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10606167" y="3896556"/>
            <a:ext cx="726481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Games</a:t>
            </a:r>
            <a:endParaRPr lang="en-US" sz="1400" b="1" dirty="0">
              <a:solidFill>
                <a:srgbClr val="FF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05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9948100" y="4109296"/>
            <a:ext cx="2042617" cy="260279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9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Moves a ball with increased confidence and control around the body and within a designated space.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9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Can dribble with increasing control using hands, feet and other implements, adding changes of speed and direction.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9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Can aim at a stationary or moving target using different equipment and a variety of balls.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9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Has begun to track the path of a ball and can intercept by receiving on the move.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9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Working with a partner, can send a ball along the ground and in the air with </a:t>
            </a:r>
            <a:r>
              <a:rPr lang="en-US" sz="900" dirty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hands, feet and other </a:t>
            </a:r>
            <a:r>
              <a:rPr lang="en-US" sz="9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implements.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900" dirty="0" smtClean="0">
                <a:solidFill>
                  <a:srgbClr val="FF0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Working cooperatively in small groups to play a range of games and can invent scoring systems</a:t>
            </a:r>
            <a:r>
              <a:rPr lang="en-US" sz="900" dirty="0" smtClean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1277</TotalTime>
  <Words>829</Words>
  <Application>Microsoft Office PowerPoint</Application>
  <PresentationFormat>Widescreen</PresentationFormat>
  <Paragraphs>76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Calibri</vt:lpstr>
      <vt:lpstr>Calibri Light</vt:lpstr>
      <vt:lpstr>Fira Sans</vt:lpstr>
      <vt:lpstr>Fira Sans Light</vt:lpstr>
      <vt:lpstr>League Spartan</vt:lpstr>
      <vt:lpstr>Open Sans Light</vt:lpstr>
      <vt:lpstr>Poppins</vt:lpstr>
      <vt:lpstr>Wingdings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Tanya Ogle</cp:lastModifiedBy>
  <cp:revision>76</cp:revision>
  <cp:lastPrinted>2022-09-27T09:02:24Z</cp:lastPrinted>
  <dcterms:created xsi:type="dcterms:W3CDTF">2019-11-04T14:10:22Z</dcterms:created>
  <dcterms:modified xsi:type="dcterms:W3CDTF">2023-04-17T12:48:31Z</dcterms:modified>
</cp:coreProperties>
</file>