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82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78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6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</p:spPr>
        <p:txBody>
          <a:bodyPr vert="horz" lIns="92108" tIns="46054" rIns="92108" bIns="46054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8055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60" cy="498055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2725" y="828675"/>
            <a:ext cx="7280275" cy="40957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1033" y="5185635"/>
            <a:ext cx="6163540" cy="491334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5410232" y="94172"/>
            <a:ext cx="65756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Reading </a:t>
            </a:r>
            <a:r>
              <a:rPr lang="en-US" sz="2400" b="1" dirty="0">
                <a:solidFill>
                  <a:srgbClr val="0070C0"/>
                </a:solidFill>
                <a:latin typeface="Fira Sans" panose="020B0503050000020004" pitchFamily="34" charset="0"/>
              </a:rPr>
              <a:t>Skills </a:t>
            </a:r>
            <a:r>
              <a:rPr lang="en-US" sz="24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Progression: Reception </a:t>
            </a:r>
            <a:r>
              <a:rPr lang="en-US" sz="2400" b="1" dirty="0">
                <a:solidFill>
                  <a:srgbClr val="0070C0"/>
                </a:solidFill>
                <a:latin typeface="Fira Sans" panose="020B0503050000020004" pitchFamily="34" charset="0"/>
              </a:rPr>
              <a:t>&amp; </a:t>
            </a:r>
            <a:r>
              <a:rPr lang="en-US" sz="24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  <a:br>
              <a:rPr lang="en-US" sz="24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2400" b="1" dirty="0">
                <a:solidFill>
                  <a:srgbClr val="0070C0"/>
                </a:solidFill>
                <a:latin typeface="Fira Sans" panose="020B0503050000020004" pitchFamily="34" charset="0"/>
              </a:rPr>
              <a:t>English/RWI teaches us to read and write</a:t>
            </a:r>
            <a:endParaRPr lang="en-US" sz="24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446789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01598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84954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3729533">
            <a:off x="4720080" y="3306242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4809115" y="282422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 flipV="1">
            <a:off x="4042594" y="3396017"/>
            <a:ext cx="752512" cy="336467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3127319" y="3286745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3253260" y="3478238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7838035" y="1105026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7959274" y="1298643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769262" y="84954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865708" y="223898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52" idx="6"/>
          </p:cNvCxnSpPr>
          <p:nvPr/>
        </p:nvCxnSpPr>
        <p:spPr>
          <a:xfrm flipV="1">
            <a:off x="2619369" y="308325"/>
            <a:ext cx="2250945" cy="20168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5400000">
            <a:off x="7544858" y="2291581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57164" y="889614"/>
            <a:ext cx="29795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2"/>
            <a:endCxn id="106" idx="10"/>
          </p:cNvCxnSpPr>
          <p:nvPr/>
        </p:nvCxnSpPr>
        <p:spPr>
          <a:xfrm flipH="1">
            <a:off x="7463576" y="1530080"/>
            <a:ext cx="374459" cy="923509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993" y="6164359"/>
            <a:ext cx="1130485" cy="587466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26463"/>
              </p:ext>
            </p:extLst>
          </p:nvPr>
        </p:nvGraphicFramePr>
        <p:xfrm>
          <a:off x="31058" y="4666007"/>
          <a:ext cx="2933888" cy="22261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33888">
                  <a:extLst>
                    <a:ext uri="{9D8B030D-6E8A-4147-A177-3AD203B41FA5}">
                      <a16:colId xmlns:a16="http://schemas.microsoft.com/office/drawing/2014/main" val="193494445"/>
                    </a:ext>
                  </a:extLst>
                </a:gridCol>
              </a:tblGrid>
              <a:tr h="2226185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know the difference between a fiction and </a:t>
                      </a:r>
                      <a:r>
                        <a:rPr lang="en-GB" sz="900" dirty="0" smtClean="0">
                          <a:effectLst/>
                        </a:rPr>
                        <a:t>non-fiction book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find the title, author and illustrator of a book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know some familiar stories, rhymes, poems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find familiar story language in stories read aloud to me or ones I have read on my own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retell key stories orally using narrative language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recognise rhyming language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recognise repeated or patterned language in stories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recognise patterned language in the poems and rhymes I know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know some rhymes by heart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3199261"/>
                  </a:ext>
                </a:extLst>
              </a:tr>
            </a:tbl>
          </a:graphicData>
        </a:graphic>
      </p:graphicFrame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102811" y="5178665"/>
            <a:ext cx="21352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2760" y="4370378"/>
            <a:ext cx="10663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Child as a reader</a:t>
            </a:r>
            <a:endParaRPr lang="en-GB" sz="1000" b="1" dirty="0"/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964500"/>
              </p:ext>
            </p:extLst>
          </p:nvPr>
        </p:nvGraphicFramePr>
        <p:xfrm>
          <a:off x="3010840" y="4952472"/>
          <a:ext cx="3829594" cy="17545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29594">
                  <a:extLst>
                    <a:ext uri="{9D8B030D-6E8A-4147-A177-3AD203B41FA5}">
                      <a16:colId xmlns:a16="http://schemas.microsoft.com/office/drawing/2014/main" val="1267073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use picture clues to support understanding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join in with predictable phrases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explain what is read in own words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identify unfamiliar words and ask about meaning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make predictions based on the events in the story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identify the beginning, middle and end of stories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recall some main points (who, what, where, when, why and how)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make links with own experiences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discuss the significance of the title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discuss the actions of characters and justify ideas 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</a:rPr>
                        <a:t>to make simple inferences based on what is said and done e.g. to answer simple “how” and “why” questions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0901875"/>
                  </a:ext>
                </a:extLst>
              </a:tr>
            </a:tbl>
          </a:graphicData>
        </a:graphic>
      </p:graphicFrame>
      <p:sp>
        <p:nvSpPr>
          <p:cNvPr id="126" name="TextBox 125"/>
          <p:cNvSpPr txBox="1"/>
          <p:nvPr/>
        </p:nvSpPr>
        <p:spPr>
          <a:xfrm>
            <a:off x="3319474" y="4665106"/>
            <a:ext cx="10262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Comprehension</a:t>
            </a:r>
            <a:endParaRPr lang="en-GB" sz="1000" b="1" dirty="0"/>
          </a:p>
        </p:txBody>
      </p:sp>
      <p:sp>
        <p:nvSpPr>
          <p:cNvPr id="127" name="TextBox 126"/>
          <p:cNvSpPr txBox="1"/>
          <p:nvPr/>
        </p:nvSpPr>
        <p:spPr>
          <a:xfrm>
            <a:off x="245790" y="688840"/>
            <a:ext cx="13324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Children will learn to:</a:t>
            </a:r>
            <a:endParaRPr lang="en-GB" sz="1000" b="1" dirty="0"/>
          </a:p>
        </p:txBody>
      </p:sp>
      <p:sp>
        <p:nvSpPr>
          <p:cNvPr id="25" name="Rectangle 24"/>
          <p:cNvSpPr/>
          <p:nvPr/>
        </p:nvSpPr>
        <p:spPr>
          <a:xfrm>
            <a:off x="9272584" y="1912749"/>
            <a:ext cx="2818835" cy="184153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know how to find information in a non-fiction book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have learned some short poems by heart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know there are different types of text including narrative, poetry, instructions, news items, traditional tales, fairy stories and information 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can ask questions to clarify </a:t>
            </a:r>
            <a:r>
              <a:rPr lang="en-GB" sz="1000" dirty="0" smtClean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understanding</a:t>
            </a:r>
            <a:endParaRPr lang="en-GB" sz="1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000" dirty="0" smtClean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</a:t>
            </a: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am beginning to </a:t>
            </a:r>
            <a:r>
              <a:rPr lang="en-GB" sz="1000" b="1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scan</a:t>
            </a: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 a text to locate information in a text</a:t>
            </a:r>
            <a:endParaRPr lang="en-GB" sz="1000" dirty="0"/>
          </a:p>
        </p:txBody>
      </p:sp>
      <p:sp>
        <p:nvSpPr>
          <p:cNvPr id="129" name="TextBox 128"/>
          <p:cNvSpPr txBox="1"/>
          <p:nvPr/>
        </p:nvSpPr>
        <p:spPr>
          <a:xfrm>
            <a:off x="9368011" y="1646519"/>
            <a:ext cx="10663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Child as a reader</a:t>
            </a:r>
            <a:endParaRPr lang="en-GB" sz="1000" b="1" dirty="0"/>
          </a:p>
        </p:txBody>
      </p:sp>
      <p:sp>
        <p:nvSpPr>
          <p:cNvPr id="26" name="Rectangle 25"/>
          <p:cNvSpPr/>
          <p:nvPr/>
        </p:nvSpPr>
        <p:spPr>
          <a:xfrm>
            <a:off x="9216212" y="4260761"/>
            <a:ext cx="2931580" cy="190359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can self-correct when I have lost meaning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use prior knowledge in understanding texts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can summarise main points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can explain a writer’s message or intention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can make predictions from an age related text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can make predictions on the basis of what has been read so far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can find answers to retrieval questions from a text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I can give reasons for characters’ actions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3219" y="1204007"/>
            <a:ext cx="3120041" cy="209288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 smtClean="0"/>
              <a:t>Read </a:t>
            </a:r>
            <a:r>
              <a:rPr lang="en-GB" sz="1000" dirty="0"/>
              <a:t>individual letters by saying the sounds for them</a:t>
            </a:r>
            <a:r>
              <a:rPr lang="en-GB" sz="10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 smtClean="0"/>
              <a:t> </a:t>
            </a:r>
            <a:r>
              <a:rPr lang="en-GB" sz="1000" dirty="0"/>
              <a:t>Blend sounds into words, so that they can read short words made up of known letter– sound correspondences.</a:t>
            </a:r>
            <a:endParaRPr lang="en-US" sz="1000" b="1" dirty="0">
              <a:solidFill>
                <a:schemeClr val="accent1">
                  <a:lumMod val="75000"/>
                </a:schemeClr>
              </a:solidFill>
              <a:ea typeface="League Spartan" charset="0"/>
              <a:cs typeface="Poppins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 smtClean="0"/>
              <a:t>Read </a:t>
            </a:r>
            <a:r>
              <a:rPr lang="en-GB" sz="1000" dirty="0"/>
              <a:t>some letter groups that each represent one sound and say sounds for them.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/>
              <a:t>Read simple phrases and sentences made up of words with known letter–sound correspondences and, where necessary, a few exception words</a:t>
            </a:r>
            <a:r>
              <a:rPr lang="en-GB" sz="10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 smtClean="0"/>
              <a:t>Re-read books </a:t>
            </a:r>
            <a:r>
              <a:rPr lang="en-GB" sz="1000" dirty="0"/>
              <a:t>to build up their confidence in word reading, their fluency and their understanding and enjoyment</a:t>
            </a:r>
            <a:r>
              <a:rPr lang="en-GB" sz="1000" dirty="0" smtClean="0"/>
              <a:t>.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9394003" y="4014540"/>
            <a:ext cx="10262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Comprehension</a:t>
            </a:r>
            <a:endParaRPr lang="en-GB" sz="1000" b="1" dirty="0"/>
          </a:p>
        </p:txBody>
      </p:sp>
      <p:sp>
        <p:nvSpPr>
          <p:cNvPr id="94" name="Freeform 93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4866" y="0"/>
            <a:ext cx="675841" cy="232639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95" name="Freeform 94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2054" y="6617237"/>
            <a:ext cx="675841" cy="232639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2450</TotalTime>
  <Words>459</Words>
  <Application>Microsoft Office PowerPoint</Application>
  <PresentationFormat>Widescreen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Calibri Light</vt:lpstr>
      <vt:lpstr>Fira Sans</vt:lpstr>
      <vt:lpstr>Fira Sans Light</vt:lpstr>
      <vt:lpstr>League Spartan</vt:lpstr>
      <vt:lpstr>Poppins</vt:lpstr>
      <vt:lpstr>Symbol</vt:lpstr>
      <vt:lpstr>Tahoma</vt:lpstr>
      <vt:lpstr>Times New Roman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65</cp:revision>
  <cp:lastPrinted>2022-09-27T09:13:46Z</cp:lastPrinted>
  <dcterms:created xsi:type="dcterms:W3CDTF">2019-11-04T14:10:22Z</dcterms:created>
  <dcterms:modified xsi:type="dcterms:W3CDTF">2023-03-13T10:44:07Z</dcterms:modified>
</cp:coreProperties>
</file>