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56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032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6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2725" y="828675"/>
            <a:ext cx="7280275" cy="40957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1033" y="5185635"/>
            <a:ext cx="6163540" cy="491334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12725" y="828675"/>
            <a:ext cx="7280275" cy="40957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71033" y="5185635"/>
            <a:ext cx="6163540" cy="491334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3909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212503" y="-25158"/>
            <a:ext cx="783624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Fira Sans" panose="020B0503050000020004" pitchFamily="34" charset="0"/>
              </a:rPr>
              <a:t>Art &amp; Design Skills Progression Reception &amp; </a:t>
            </a:r>
            <a:r>
              <a:rPr lang="en-US" sz="28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</a:p>
          <a:p>
            <a:pPr algn="ctr"/>
            <a:r>
              <a:rPr lang="en-GB" sz="2000" b="1" dirty="0">
                <a:solidFill>
                  <a:srgbClr val="0070C0"/>
                </a:solidFill>
                <a:latin typeface="Fira Sans" panose="020B0503050000020004" pitchFamily="34" charset="0"/>
              </a:rPr>
              <a:t>A</a:t>
            </a:r>
            <a:r>
              <a:rPr lang="en-GB" sz="2000" b="1" dirty="0">
                <a:solidFill>
                  <a:srgbClr val="0070C0"/>
                </a:solidFill>
                <a:latin typeface="Fira Sans" panose="020B0503050000020004" pitchFamily="34" charset="0"/>
              </a:rPr>
              <a:t>rt</a:t>
            </a:r>
            <a:r>
              <a:rPr lang="en-GB" sz="2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 </a:t>
            </a:r>
            <a:r>
              <a:rPr lang="en-GB" sz="2000" b="1" dirty="0">
                <a:solidFill>
                  <a:srgbClr val="0070C0"/>
                </a:solidFill>
                <a:latin typeface="Fira Sans" panose="020B0503050000020004" pitchFamily="34" charset="0"/>
              </a:rPr>
              <a:t>teaches us about colours and how to make pictures</a:t>
            </a:r>
            <a:endParaRPr lang="en-US" sz="28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017188" y="-27741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0587" y="6622242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4367" y="-419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3962639">
            <a:off x="3708211" y="3802043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604633" y="343112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7"/>
            <a:endCxn id="232" idx="3"/>
          </p:cNvCxnSpPr>
          <p:nvPr/>
        </p:nvCxnSpPr>
        <p:spPr>
          <a:xfrm flipV="1">
            <a:off x="1436382" y="3848614"/>
            <a:ext cx="2345743" cy="451465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930110" y="4221545"/>
            <a:ext cx="593134" cy="536264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991486" y="4285397"/>
            <a:ext cx="4651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7687996" y="951510"/>
            <a:ext cx="695207" cy="663633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7752831" y="1076380"/>
            <a:ext cx="5561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232023" y="36671"/>
            <a:ext cx="678164" cy="660658"/>
            <a:chOff x="3506519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06519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339911" y="159270"/>
            <a:ext cx="4812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55" idx="10"/>
          </p:cNvCxnSpPr>
          <p:nvPr/>
        </p:nvCxnSpPr>
        <p:spPr>
          <a:xfrm>
            <a:off x="1910187" y="367000"/>
            <a:ext cx="1775326" cy="64428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4" name="TextBox 13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482941" y="4391665"/>
            <a:ext cx="2265495" cy="30777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Art Skills &amp; Techniques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312956" y="1084475"/>
            <a:ext cx="195553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Art Skills &amp; Techniques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827367" y="5938418"/>
            <a:ext cx="199759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Exploring &amp; Evaluating </a:t>
            </a: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9353168">
            <a:off x="6580274" y="2694048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101" name="TextBox 10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22186" y="4459238"/>
            <a:ext cx="708848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Drawing: </a:t>
            </a:r>
          </a:p>
        </p:txBody>
      </p:sp>
      <p:sp>
        <p:nvSpPr>
          <p:cNvPr id="10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-47683" y="4468889"/>
            <a:ext cx="2435310" cy="131013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Infill solid areas with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colour</a:t>
            </a: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pencils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Create different types of line and shape.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Initial sketching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Experiment with different pressures using pencils and smudging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2447617" y="4970498"/>
            <a:ext cx="70083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Painting: </a:t>
            </a:r>
          </a:p>
        </p:txBody>
      </p:sp>
      <p:sp>
        <p:nvSpPr>
          <p:cNvPr id="12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2325917" y="5137666"/>
            <a:ext cx="1937938" cy="174102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black and white to create tints and tones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latin typeface="Fira Sans Light" panose="020B0403050000020004"/>
              </a:rPr>
              <a:t>Use a variety of tools and techniques including the use of different brush sizes and types.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Create texture using different thickness of paint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Begin to mix secondary </a:t>
            </a:r>
            <a:r>
              <a:rPr lang="en-US" sz="10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colours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21646" y="5665484"/>
            <a:ext cx="709388" cy="24622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Collage: 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377433" y="4855887"/>
            <a:ext cx="899217" cy="24622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Printing: </a:t>
            </a:r>
          </a:p>
        </p:txBody>
      </p:sp>
      <p:sp>
        <p:nvSpPr>
          <p:cNvPr id="13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-32583" y="5788677"/>
            <a:ext cx="2101658" cy="1125471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glue and paste accurately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Experiment with gluing different materials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Cut shapes accurately using scissors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a wide variety of media</a:t>
            </a:r>
          </a:p>
        </p:txBody>
      </p:sp>
      <p:sp>
        <p:nvSpPr>
          <p:cNvPr id="133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4280395" y="5000521"/>
            <a:ext cx="2101658" cy="78691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Take rubbings to show a range of textures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Take a print from an object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Build a repeating pattern 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395677" y="922492"/>
            <a:ext cx="2010714" cy="30777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Exploring &amp; Evaluating</a:t>
            </a:r>
          </a:p>
        </p:txBody>
      </p:sp>
      <p:sp>
        <p:nvSpPr>
          <p:cNvPr id="13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4106076" y="1232838"/>
            <a:ext cx="3217926" cy="94080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Respond to ideas to create a composition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Describe and explore the work of a significant artist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Demonstrate some knowledge about another artist and their work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472744" y="1646730"/>
            <a:ext cx="4397541" cy="1015663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Drawing: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Produce a growing range of patterns and textures with a single pencil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a range of tones using a single pencil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 what smudging, blending and adding detail means and use these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Layer and experiment with different media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607051" y="2643219"/>
            <a:ext cx="3352238" cy="86177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Painting: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and mix secondary </a:t>
            </a:r>
            <a:r>
              <a:rPr lang="en-US" sz="1000" dirty="0" err="1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colours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a range of brushes to create different marks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Work on a range of scales </a:t>
            </a:r>
          </a:p>
          <a:p>
            <a:endParaRPr lang="en-US" sz="10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607051" y="3352292"/>
            <a:ext cx="3168596" cy="861774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Collage: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Investigate texture with paper </a:t>
            </a:r>
            <a:r>
              <a:rPr lang="en-US" sz="1000" dirty="0" err="1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eg</a:t>
            </a: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scrunching, folding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different kinds of media to embellish and add details</a:t>
            </a:r>
          </a:p>
        </p:txBody>
      </p:sp>
      <p:sp>
        <p:nvSpPr>
          <p:cNvPr id="141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716444" y="4540634"/>
            <a:ext cx="3524596" cy="26369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705605" y="4217677"/>
            <a:ext cx="2953673" cy="55399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Printing: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simple relief printing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Produce a clear printed image</a:t>
            </a:r>
            <a:r>
              <a:rPr lang="en-US" sz="10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 </a:t>
            </a:r>
          </a:p>
        </p:txBody>
      </p:sp>
      <p:sp>
        <p:nvSpPr>
          <p:cNvPr id="147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705605" y="6220422"/>
            <a:ext cx="4011465" cy="109469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Learn about the work of other artists and the different techniques they used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Explain why a painting, piece of artwork, body of work or artist is important.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Describe similarities and differences between artwork on a common theme.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81155" y="1065529"/>
            <a:ext cx="290128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Creates simple representations of events people and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Hold a pencil and other equipment and use it effectively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Choose particular colours for purpose</a:t>
            </a:r>
          </a:p>
        </p:txBody>
      </p:sp>
      <p:sp>
        <p:nvSpPr>
          <p:cNvPr id="6" name="Rectangle 5"/>
          <p:cNvSpPr/>
          <p:nvPr/>
        </p:nvSpPr>
        <p:spPr>
          <a:xfrm>
            <a:off x="81002" y="2009097"/>
            <a:ext cx="300224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Focus on primary colours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Explore what happens when they mix colours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Experiment with colour and texture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90484" y="688257"/>
            <a:ext cx="195553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Art Skills &amp; Techniques</a:t>
            </a:r>
          </a:p>
        </p:txBody>
      </p:sp>
      <p:sp>
        <p:nvSpPr>
          <p:cNvPr id="9" name="Rectangle 8"/>
          <p:cNvSpPr/>
          <p:nvPr/>
        </p:nvSpPr>
        <p:spPr>
          <a:xfrm>
            <a:off x="112208" y="915378"/>
            <a:ext cx="70884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Drawing: 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117046" y="1855310"/>
            <a:ext cx="70083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Painting: </a:t>
            </a:r>
          </a:p>
        </p:txBody>
      </p:sp>
      <p:sp>
        <p:nvSpPr>
          <p:cNvPr id="127" name="Rectangle 126"/>
          <p:cNvSpPr/>
          <p:nvPr/>
        </p:nvSpPr>
        <p:spPr>
          <a:xfrm>
            <a:off x="141086" y="2546802"/>
            <a:ext cx="66396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Collage: </a:t>
            </a:r>
          </a:p>
        </p:txBody>
      </p:sp>
      <p:sp>
        <p:nvSpPr>
          <p:cNvPr id="128" name="Rectangle 127"/>
          <p:cNvSpPr/>
          <p:nvPr/>
        </p:nvSpPr>
        <p:spPr>
          <a:xfrm>
            <a:off x="83205" y="2713040"/>
            <a:ext cx="3038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Use one handed tools correctly e.g. scissors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Safely use and explore a variety of materials and tools.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50487" y="3228877"/>
            <a:ext cx="67999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Printing: </a:t>
            </a:r>
          </a:p>
        </p:txBody>
      </p:sp>
      <p:sp>
        <p:nvSpPr>
          <p:cNvPr id="130" name="Rectangle 129"/>
          <p:cNvSpPr/>
          <p:nvPr/>
        </p:nvSpPr>
        <p:spPr>
          <a:xfrm>
            <a:off x="78717" y="3371129"/>
            <a:ext cx="30185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Experiment with printing: fingerprinting, hand printing and sponge printing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201072" y="3761295"/>
            <a:ext cx="194950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Exploring &amp; Evaluating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76151" y="3980120"/>
            <a:ext cx="29931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Represent their own ideas, thoughts and feelings</a:t>
            </a: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3"/>
            <a:endCxn id="106" idx="0"/>
          </p:cNvCxnSpPr>
          <p:nvPr/>
        </p:nvCxnSpPr>
        <p:spPr>
          <a:xfrm flipH="1">
            <a:off x="6726503" y="1517956"/>
            <a:ext cx="1063304" cy="1190753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TextBox 13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708964" y="4733970"/>
            <a:ext cx="4011465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3D:</a:t>
            </a:r>
          </a:p>
          <a:p>
            <a:endParaRPr lang="en-US" sz="10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377433" y="5665484"/>
            <a:ext cx="2953673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000" b="1" dirty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3D:</a:t>
            </a:r>
          </a:p>
          <a:p>
            <a:endParaRPr lang="en-US" sz="10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7691592" y="4723021"/>
            <a:ext cx="3829535" cy="1477328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endParaRPr lang="en-US" sz="1000" b="1" dirty="0">
              <a:solidFill>
                <a:srgbClr val="FF0000"/>
              </a:solidFill>
              <a:latin typeface="Fira Sans" panose="020B0503050000020004" pitchFamily="34" charset="0"/>
              <a:ea typeface="League Spartan" charset="0"/>
              <a:cs typeface="Poppins" pitchFamily="2" charset="7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a range of materials to create and explore sculptures.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Manipulate clay </a:t>
            </a:r>
            <a:r>
              <a:rPr lang="en-US" sz="1000" dirty="0" err="1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eg.</a:t>
            </a: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Thumb pots, simple coil pots and models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Build a textured relief tile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 safety &amp; basic care of materials &amp; tools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Experiment with , construct and join recycled, natural and man made materials more confidently.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5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4298824" y="5838806"/>
            <a:ext cx="2101657" cy="910027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Manipulate clay using rolling, kneading &amp; shaping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Experiment with construct and join recycled, natural and man made materials</a:t>
            </a:r>
          </a:p>
        </p:txBody>
      </p:sp>
      <p:pic>
        <p:nvPicPr>
          <p:cNvPr id="124" name="Picture 1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9878" y="6237977"/>
            <a:ext cx="1016242" cy="52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386733" y="76649"/>
            <a:ext cx="606864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70C0"/>
                </a:solidFill>
                <a:latin typeface="Fira Sans" panose="020B0503050000020004" pitchFamily="34" charset="0"/>
              </a:rPr>
              <a:t>Art &amp; Design Skills Progression KS2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 rot="10800000" flipV="1">
            <a:off x="3133540" y="-9332"/>
            <a:ext cx="4525662" cy="6867332"/>
            <a:chOff x="6263905" y="0"/>
            <a:chExt cx="9051323" cy="13734664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23" y="2"/>
              <a:ext cx="8722603" cy="13734662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104" name="Freeform 103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7998" y="35038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7175470" y="325205"/>
            <a:ext cx="292693" cy="502959"/>
            <a:chOff x="5371490" y="815546"/>
            <a:chExt cx="645641" cy="1071950"/>
          </a:xfrm>
        </p:grpSpPr>
        <p:sp>
          <p:nvSpPr>
            <p:cNvPr id="106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22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23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rgbClr val="C00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8400764" y="83804"/>
            <a:ext cx="968353" cy="933488"/>
            <a:chOff x="3526751" y="3930679"/>
            <a:chExt cx="1700213" cy="1700213"/>
          </a:xfrm>
        </p:grpSpPr>
        <p:sp>
          <p:nvSpPr>
            <p:cNvPr id="133" name="Oval 132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C0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36" name="Oval 135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C0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137" name="TextBox 136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8430507" y="294655"/>
            <a:ext cx="88517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>
                <a:solidFill>
                  <a:srgbClr val="C00000"/>
                </a:solidFill>
                <a:latin typeface="Fira Sans" panose="020B0503050000020004" pitchFamily="34" charset="0"/>
              </a:rPr>
              <a:t>Y3/4</a:t>
            </a:r>
          </a:p>
        </p:txBody>
      </p:sp>
      <p:cxnSp>
        <p:nvCxnSpPr>
          <p:cNvPr id="138" name="Straight Arrow Connector 137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133" idx="2"/>
          </p:cNvCxnSpPr>
          <p:nvPr/>
        </p:nvCxnSpPr>
        <p:spPr>
          <a:xfrm flipH="1">
            <a:off x="7511533" y="550548"/>
            <a:ext cx="889231" cy="26137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Freeform 139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0772" y="6589034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53" name="Group 152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20455773">
            <a:off x="4079193" y="2518606"/>
            <a:ext cx="556263" cy="382101"/>
            <a:chOff x="10712698" y="4284706"/>
            <a:chExt cx="1071948" cy="645640"/>
          </a:xfrm>
        </p:grpSpPr>
        <p:sp>
          <p:nvSpPr>
            <p:cNvPr id="154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55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56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57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58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67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68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69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0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1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2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tx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3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tx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4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rgbClr val="00B05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5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6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7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178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179" name="Straight Arrow Connector 178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/>
          <p:nvPr/>
        </p:nvCxnSpPr>
        <p:spPr>
          <a:xfrm>
            <a:off x="2238605" y="1273990"/>
            <a:ext cx="1875429" cy="1209306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0" name="Group 17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386578" y="604638"/>
            <a:ext cx="915275" cy="891478"/>
            <a:chOff x="15077620" y="3861481"/>
            <a:chExt cx="1700213" cy="1700213"/>
          </a:xfrm>
        </p:grpSpPr>
        <p:sp>
          <p:nvSpPr>
            <p:cNvPr id="181" name="Oval 180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183" name="TextBox 182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1396594" y="813318"/>
            <a:ext cx="88517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>
                <a:solidFill>
                  <a:srgbClr val="00B050"/>
                </a:solidFill>
                <a:latin typeface="Fira Sans" panose="020B0503050000020004" pitchFamily="34" charset="0"/>
              </a:rPr>
              <a:t>Y5/6</a:t>
            </a:r>
          </a:p>
        </p:txBody>
      </p:sp>
      <p:sp>
        <p:nvSpPr>
          <p:cNvPr id="194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21175" y="3189509"/>
            <a:ext cx="2977649" cy="26369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00B05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537145" y="1269230"/>
            <a:ext cx="195553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Art Skills &amp; Techniques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213944" y="5423259"/>
            <a:ext cx="199759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C0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Exploring &amp; Evaluating </a:t>
            </a:r>
          </a:p>
        </p:txBody>
      </p:sp>
      <p:sp>
        <p:nvSpPr>
          <p:cNvPr id="78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141190" y="1688014"/>
            <a:ext cx="3524596" cy="81769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Experiment with different types of line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Create whole sketches including background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Create texture using surface pattern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144134" y="1519826"/>
            <a:ext cx="708848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C0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Drawing: 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152149" y="2287049"/>
            <a:ext cx="70083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C0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Painting: </a:t>
            </a:r>
          </a:p>
        </p:txBody>
      </p:sp>
      <p:sp>
        <p:nvSpPr>
          <p:cNvPr id="8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154580" y="2438937"/>
            <a:ext cx="3524596" cy="44836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Mix secondary </a:t>
            </a:r>
            <a:r>
              <a:rPr lang="en-US" sz="1000" dirty="0" err="1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colours</a:t>
            </a:r>
            <a:endParaRPr lang="en-US" sz="1000" dirty="0">
              <a:solidFill>
                <a:srgbClr val="C0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the brush to create a range of different marks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158906" y="4240901"/>
            <a:ext cx="66396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C0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Collage: </a:t>
            </a:r>
          </a:p>
        </p:txBody>
      </p:sp>
      <p:sp>
        <p:nvSpPr>
          <p:cNvPr id="84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089483" y="3286580"/>
            <a:ext cx="3524596" cy="26369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US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</a:p>
        </p:txBody>
      </p:sp>
      <p:sp>
        <p:nvSpPr>
          <p:cNvPr id="8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027605" y="4487122"/>
            <a:ext cx="3524596" cy="63302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Investigate texture with paper </a:t>
            </a:r>
            <a:r>
              <a:rPr lang="en-US" sz="1000" dirty="0" err="1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eg</a:t>
            </a: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scrunching, folding and ripping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overlaying to build up layers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193102" y="4843804"/>
            <a:ext cx="67999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C0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Printing: </a:t>
            </a:r>
          </a:p>
        </p:txBody>
      </p:sp>
      <p:sp>
        <p:nvSpPr>
          <p:cNvPr id="87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013823" y="4985314"/>
            <a:ext cx="3524596" cy="44836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simple relief printing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Produce a clear printed image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269998" y="1445647"/>
            <a:ext cx="1955535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00B05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Art Skills &amp; Techniques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71725" y="1786128"/>
            <a:ext cx="708848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00B05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Drawing: </a:t>
            </a:r>
          </a:p>
        </p:txBody>
      </p:sp>
      <p:sp>
        <p:nvSpPr>
          <p:cNvPr id="9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49369" y="2001473"/>
            <a:ext cx="3524596" cy="100236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Create depth through using perspective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Draw the layout of the face and figure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Draw the figure in motion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Experiment with shading techniques including cross-hatching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C0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68922" y="2749827"/>
            <a:ext cx="70083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00B05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Painting: </a:t>
            </a:r>
          </a:p>
        </p:txBody>
      </p:sp>
      <p:sp>
        <p:nvSpPr>
          <p:cNvPr id="9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41339" y="2928814"/>
            <a:ext cx="3524596" cy="63302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Paint large, flat areas using appropriate brushwork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Understand the use of </a:t>
            </a:r>
            <a:r>
              <a:rPr lang="en-US" sz="1000" dirty="0" err="1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colours</a:t>
            </a: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and how they are related </a:t>
            </a:r>
            <a:r>
              <a:rPr lang="en-US" sz="1000" dirty="0" err="1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eg</a:t>
            </a: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. Hot </a:t>
            </a:r>
          </a:p>
          <a:p>
            <a:pPr algn="l">
              <a:lnSpc>
                <a:spcPct val="100000"/>
              </a:lnSpc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and cold, complementary, contrasting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41339" y="4440826"/>
            <a:ext cx="66396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00B05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Collage: 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52892" y="4946910"/>
            <a:ext cx="67999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00B05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Printing: 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244200" y="5619193"/>
            <a:ext cx="1997598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00B05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Exploring &amp; Evaluating </a:t>
            </a:r>
          </a:p>
        </p:txBody>
      </p:sp>
      <p:sp>
        <p:nvSpPr>
          <p:cNvPr id="9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97969" y="4608893"/>
            <a:ext cx="3524596" cy="63302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folding, repeating and overlapping with different collage media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Arrange and re-arrange </a:t>
            </a:r>
            <a:r>
              <a:rPr lang="en-US" sz="1000" dirty="0" err="1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colours</a:t>
            </a: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, shapes and textures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en-US" sz="1000" dirty="0">
              <a:solidFill>
                <a:srgbClr val="C0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7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21175" y="5169163"/>
            <a:ext cx="3524596" cy="44836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Make two </a:t>
            </a:r>
            <a:r>
              <a:rPr lang="en-US" sz="1000" dirty="0" err="1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colour</a:t>
            </a: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prints &amp; experiment with additional </a:t>
            </a:r>
            <a:r>
              <a:rPr lang="en-US" sz="1000" dirty="0" err="1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colours</a:t>
            </a:r>
            <a:endParaRPr lang="en-US" sz="1000" dirty="0">
              <a:solidFill>
                <a:srgbClr val="00B05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Combine prints </a:t>
            </a:r>
            <a:endParaRPr lang="en-US" sz="1000" dirty="0">
              <a:solidFill>
                <a:srgbClr val="C0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8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013823" y="5750544"/>
            <a:ext cx="3524596" cy="44836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Create sketch books to record observations, review and revisit ideas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Comment on similarities and differences in own and others’ work</a:t>
            </a:r>
          </a:p>
        </p:txBody>
      </p:sp>
      <p:sp>
        <p:nvSpPr>
          <p:cNvPr id="10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198" y="5872341"/>
            <a:ext cx="3524596" cy="44836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Talk about the work of other artists in history including architects, artists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Adapt and refine work to reflect their view of its purpose and meaning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152030" y="3565264"/>
            <a:ext cx="71205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00B05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3D form: </a:t>
            </a:r>
          </a:p>
        </p:txBody>
      </p:sp>
      <p:sp>
        <p:nvSpPr>
          <p:cNvPr id="10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66252" y="3753612"/>
            <a:ext cx="3524596" cy="81769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recycled, natural and man made materials to create sculpture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Plan a sculpture through drawing and other preparatory work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Develop skills in using clay </a:t>
            </a:r>
            <a:r>
              <a:rPr lang="en-US" sz="1000" dirty="0" err="1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eg</a:t>
            </a: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. slabs, coils, slip etc. 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Make a </a:t>
            </a:r>
            <a:r>
              <a:rPr lang="en-US" sz="1000" dirty="0" err="1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mould</a:t>
            </a:r>
            <a:r>
              <a:rPr lang="en-US" sz="1000" dirty="0">
                <a:solidFill>
                  <a:srgbClr val="00B05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and use plaster safely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097267" y="2912641"/>
            <a:ext cx="712054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b="1" dirty="0">
                <a:solidFill>
                  <a:srgbClr val="C0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3D form: </a:t>
            </a:r>
          </a:p>
        </p:txBody>
      </p:sp>
      <p:sp>
        <p:nvSpPr>
          <p:cNvPr id="12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019504" y="3196333"/>
            <a:ext cx="3524596" cy="100236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Join clay adequately and work with some independence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Construct a clay base for extending and modelling other shapes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Make a simple paper </a:t>
            </a:r>
            <a:r>
              <a:rPr lang="en-US" sz="1000" dirty="0" err="1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mache</a:t>
            </a: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</a:t>
            </a:r>
            <a:r>
              <a:rPr lang="en-US" sz="1000" dirty="0" err="1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obect</a:t>
            </a:r>
            <a:endParaRPr lang="en-US" sz="1000" dirty="0">
              <a:solidFill>
                <a:srgbClr val="C0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Plan, design and make models</a:t>
            </a:r>
          </a:p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Show an </a:t>
            </a:r>
            <a:r>
              <a:rPr lang="en-US" sz="1000" dirty="0" err="1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understadning</a:t>
            </a:r>
            <a:r>
              <a:rPr lang="en-US" sz="1000" dirty="0">
                <a:solidFill>
                  <a:srgbClr val="C0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of shape, space and from</a:t>
            </a:r>
          </a:p>
        </p:txBody>
      </p:sp>
    </p:spTree>
    <p:extLst>
      <p:ext uri="{BB962C8B-B14F-4D97-AF65-F5344CB8AC3E}">
        <p14:creationId xmlns:p14="http://schemas.microsoft.com/office/powerpoint/2010/main" val="30496306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1620</TotalTime>
  <Words>786</Words>
  <Application>Microsoft Office PowerPoint</Application>
  <PresentationFormat>Widescreen</PresentationFormat>
  <Paragraphs>131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Fira Sans</vt:lpstr>
      <vt:lpstr>Fira Sans Light</vt:lpstr>
      <vt:lpstr>League Spartan</vt:lpstr>
      <vt:lpstr>Open Sans Light</vt:lpstr>
      <vt:lpstr>Poppins</vt:lpstr>
      <vt:lpstr>Wingdings</vt:lpstr>
      <vt:lpstr>Office Theme</vt:lpstr>
      <vt:lpstr>PowerPoint Presentation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83</cp:revision>
  <cp:lastPrinted>2019-11-06T12:57:56Z</cp:lastPrinted>
  <dcterms:created xsi:type="dcterms:W3CDTF">2019-11-04T14:10:22Z</dcterms:created>
  <dcterms:modified xsi:type="dcterms:W3CDTF">2023-03-13T14:37:12Z</dcterms:modified>
</cp:coreProperties>
</file>