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82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852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641758" y="94172"/>
            <a:ext cx="7344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Writing </a:t>
            </a:r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Skills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Progression: Reception </a:t>
            </a:r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&amp;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  <a:b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English/RWI teaches us to read and write</a:t>
            </a:r>
            <a:endParaRPr lang="en-US" sz="28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500553" y="1"/>
            <a:ext cx="4527706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6725" y="6663930"/>
            <a:ext cx="676009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6522" y="13903"/>
            <a:ext cx="651247" cy="199478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4738629">
            <a:off x="4145755" y="3603827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937710" y="199588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>
            <a:off x="3405769" y="3574889"/>
            <a:ext cx="843993" cy="65946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2490494" y="3129150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2705651" y="3302684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7533710" y="1208551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7681960" y="1384604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769262" y="84954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865708" y="223898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44" idx="7"/>
          </p:cNvCxnSpPr>
          <p:nvPr/>
        </p:nvCxnSpPr>
        <p:spPr>
          <a:xfrm flipV="1">
            <a:off x="2619369" y="286268"/>
            <a:ext cx="1381670" cy="223740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7298635">
            <a:off x="6678416" y="2431089"/>
            <a:ext cx="324035" cy="488162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57164" y="889614"/>
            <a:ext cx="29795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2"/>
            <a:endCxn id="106" idx="10"/>
          </p:cNvCxnSpPr>
          <p:nvPr/>
        </p:nvCxnSpPr>
        <p:spPr>
          <a:xfrm flipH="1">
            <a:off x="6716568" y="1633605"/>
            <a:ext cx="817142" cy="836924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993" y="6164359"/>
            <a:ext cx="1130485" cy="587466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539687"/>
              </p:ext>
            </p:extLst>
          </p:nvPr>
        </p:nvGraphicFramePr>
        <p:xfrm>
          <a:off x="32305" y="4231907"/>
          <a:ext cx="2933888" cy="18440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33888">
                  <a:extLst>
                    <a:ext uri="{9D8B030D-6E8A-4147-A177-3AD203B41FA5}">
                      <a16:colId xmlns:a16="http://schemas.microsoft.com/office/drawing/2014/main" val="193494445"/>
                    </a:ext>
                  </a:extLst>
                </a:gridCol>
              </a:tblGrid>
              <a:tr h="173478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write sentences by saying aloud what is going to be written.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talk about my writing with my teacher or children in my class.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check my own writing and make sure I have used capital letters and punctuation to end a sentence.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write a sequence of sentences to tell a short story.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always read a sentence aloud and check that it makes sense.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3199261"/>
                  </a:ext>
                </a:extLst>
              </a:tr>
            </a:tbl>
          </a:graphicData>
        </a:graphic>
      </p:graphicFrame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102811" y="5178665"/>
            <a:ext cx="21352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3219" y="3891429"/>
            <a:ext cx="861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Composition</a:t>
            </a:r>
            <a:endParaRPr lang="en-GB" sz="1000" b="1" dirty="0"/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335365"/>
              </p:ext>
            </p:extLst>
          </p:nvPr>
        </p:nvGraphicFramePr>
        <p:xfrm>
          <a:off x="3010840" y="4952472"/>
          <a:ext cx="3829594" cy="13917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29594">
                  <a:extLst>
                    <a:ext uri="{9D8B030D-6E8A-4147-A177-3AD203B41FA5}">
                      <a16:colId xmlns:a16="http://schemas.microsoft.com/office/drawing/2014/main" val="1267073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know the plural rule and </a:t>
                      </a:r>
                      <a:r>
                        <a:rPr lang="en-GB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–s or –</a:t>
                      </a:r>
                      <a:r>
                        <a:rPr lang="en-GB" sz="10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</a:t>
                      </a: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 the right place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spell the days of the </a:t>
                      </a:r>
                      <a:r>
                        <a:rPr lang="en-GB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week.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distinguish between different spellings of the same </a:t>
                      </a:r>
                      <a:r>
                        <a:rPr lang="en-GB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sound.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–</a:t>
                      </a:r>
                      <a:r>
                        <a:rPr lang="en-GB" sz="10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ing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-</a:t>
                      </a:r>
                      <a:r>
                        <a:rPr lang="en-GB" sz="10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ed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-</a:t>
                      </a:r>
                      <a:r>
                        <a:rPr lang="en-GB" sz="10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–</a:t>
                      </a:r>
                      <a:r>
                        <a:rPr lang="en-GB" sz="10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the end of a word to make a new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segment and spell some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correctly.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name the letters of the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alphabet.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spell most  year 1 common exception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words.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0901875"/>
                  </a:ext>
                </a:extLst>
              </a:tr>
            </a:tbl>
          </a:graphicData>
        </a:graphic>
      </p:graphicFrame>
      <p:sp>
        <p:nvSpPr>
          <p:cNvPr id="126" name="TextBox 125"/>
          <p:cNvSpPr txBox="1"/>
          <p:nvPr/>
        </p:nvSpPr>
        <p:spPr>
          <a:xfrm>
            <a:off x="3319474" y="4665106"/>
            <a:ext cx="60465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Spelling</a:t>
            </a:r>
            <a:endParaRPr lang="en-GB" sz="1000" b="1" dirty="0"/>
          </a:p>
        </p:txBody>
      </p:sp>
      <p:sp>
        <p:nvSpPr>
          <p:cNvPr id="127" name="TextBox 126"/>
          <p:cNvSpPr txBox="1"/>
          <p:nvPr/>
        </p:nvSpPr>
        <p:spPr>
          <a:xfrm>
            <a:off x="245790" y="688840"/>
            <a:ext cx="13324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Children will learn to:</a:t>
            </a:r>
            <a:endParaRPr lang="en-GB" sz="1000" b="1" dirty="0"/>
          </a:p>
        </p:txBody>
      </p:sp>
      <p:sp>
        <p:nvSpPr>
          <p:cNvPr id="129" name="TextBox 128"/>
          <p:cNvSpPr txBox="1"/>
          <p:nvPr/>
        </p:nvSpPr>
        <p:spPr>
          <a:xfrm>
            <a:off x="9904508" y="977082"/>
            <a:ext cx="861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Composition</a:t>
            </a:r>
            <a:endParaRPr lang="en-GB" sz="10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133219" y="1204007"/>
            <a:ext cx="3120041" cy="132343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dirty="0" smtClean="0"/>
              <a:t>Form </a:t>
            </a:r>
            <a:r>
              <a:rPr lang="en-GB" sz="1000" dirty="0"/>
              <a:t>lower-case and capital letters correctly</a:t>
            </a:r>
            <a:r>
              <a:rPr lang="en-GB" sz="1000" dirty="0" smtClean="0"/>
              <a:t>.</a:t>
            </a:r>
            <a:endParaRPr lang="en-GB" sz="1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dirty="0" smtClean="0"/>
              <a:t>Spell </a:t>
            </a:r>
            <a:r>
              <a:rPr lang="en-GB" sz="1000" dirty="0"/>
              <a:t>words by identifying the sounds and then writing the sound with letter/s</a:t>
            </a:r>
            <a:r>
              <a:rPr lang="en-GB" sz="1000" dirty="0" smtClean="0"/>
              <a:t>.</a:t>
            </a:r>
            <a:endParaRPr lang="en-GB" sz="1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dirty="0" smtClean="0"/>
              <a:t>Write </a:t>
            </a:r>
            <a:r>
              <a:rPr lang="en-GB" sz="1000" dirty="0"/>
              <a:t>short sentences with words with known sound-letter correspondences using a capital letter and full stop</a:t>
            </a:r>
            <a:r>
              <a:rPr lang="en-GB" sz="1000" dirty="0" smtClean="0"/>
              <a:t>.</a:t>
            </a:r>
            <a:endParaRPr lang="en-GB" sz="1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dirty="0" smtClean="0"/>
              <a:t>Re-read </a:t>
            </a:r>
            <a:r>
              <a:rPr lang="en-GB" sz="1000" dirty="0"/>
              <a:t>what they have written to check that it makes sense</a:t>
            </a:r>
            <a:r>
              <a:rPr lang="en-GB" sz="1000" dirty="0" smtClean="0"/>
              <a:t>.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9401391" y="3433488"/>
            <a:ext cx="60465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Spelling</a:t>
            </a:r>
            <a:endParaRPr lang="en-GB" sz="1000" b="1" dirty="0"/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8465192"/>
              </p:ext>
            </p:extLst>
          </p:nvPr>
        </p:nvGraphicFramePr>
        <p:xfrm>
          <a:off x="8622439" y="1204007"/>
          <a:ext cx="3425273" cy="20928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25273">
                  <a:extLst>
                    <a:ext uri="{9D8B030D-6E8A-4147-A177-3AD203B41FA5}">
                      <a16:colId xmlns:a16="http://schemas.microsoft.com/office/drawing/2014/main" val="3625892911"/>
                    </a:ext>
                  </a:extLst>
                </a:gridCol>
              </a:tblGrid>
              <a:tr h="234885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</a:rPr>
                        <a:t>to write about things I have done and things that others have done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</a:rPr>
                        <a:t>to plan my writing by organising my ideas into paragraphs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</a:rPr>
                        <a:t>to read my work aloud with confidence using the tone of my voice to make the meaning clear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</a:rPr>
                        <a:t>to edit my writing and make corrections.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</a:rPr>
                        <a:t>to plan my writing by talking about my ideas 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</a:rPr>
                        <a:t>to proof read my work and check for spelling, punctuation and grammar errors.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  <a:latin typeface="+mn-lt"/>
                        </a:rPr>
                        <a:t>to write for different purposes, writing long and short pieces of work.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4066617490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552126"/>
              </p:ext>
            </p:extLst>
          </p:nvPr>
        </p:nvGraphicFramePr>
        <p:xfrm>
          <a:off x="8148163" y="3649495"/>
          <a:ext cx="3715763" cy="24712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15763">
                  <a:extLst>
                    <a:ext uri="{9D8B030D-6E8A-4147-A177-3AD203B41FA5}">
                      <a16:colId xmlns:a16="http://schemas.microsoft.com/office/drawing/2014/main" val="1368388973"/>
                    </a:ext>
                  </a:extLst>
                </a:gridCol>
              </a:tblGrid>
              <a:tr h="2471263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</a:rPr>
                        <a:t>to spell some common exception words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</a:rPr>
                        <a:t>to select the correct spelling for many homophones 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</a:rPr>
                        <a:t>to spell words which use an apostrophe to show possession 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</a:rPr>
                        <a:t>to write by memory, simple sentences, dictated by the teacher, that include words and punctuation that I know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</a:rPr>
                        <a:t>to spell most contracted words using the apostrophe correctly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</a:rPr>
                        <a:t>to spell </a:t>
                      </a:r>
                      <a:r>
                        <a:rPr lang="en-GB" sz="1000" dirty="0" err="1" smtClean="0">
                          <a:effectLst/>
                        </a:rPr>
                        <a:t>Yr</a:t>
                      </a:r>
                      <a:r>
                        <a:rPr lang="en-GB" sz="1000" baseline="0" dirty="0" smtClean="0">
                          <a:effectLst/>
                        </a:rPr>
                        <a:t> 2</a:t>
                      </a:r>
                      <a:r>
                        <a:rPr lang="en-GB" sz="1000" dirty="0" smtClean="0">
                          <a:effectLst/>
                        </a:rPr>
                        <a:t>  </a:t>
                      </a:r>
                      <a:r>
                        <a:rPr lang="en-GB" sz="1000" dirty="0">
                          <a:effectLst/>
                        </a:rPr>
                        <a:t>common exception words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</a:rPr>
                        <a:t>to break spoken words down into their sounds and write most of them correctly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</a:rPr>
                        <a:t>to add the endings – </a:t>
                      </a:r>
                      <a:r>
                        <a:rPr lang="en-GB" sz="1000" dirty="0" err="1">
                          <a:effectLst/>
                        </a:rPr>
                        <a:t>ment</a:t>
                      </a:r>
                      <a:r>
                        <a:rPr lang="en-GB" sz="1000" dirty="0">
                          <a:effectLst/>
                        </a:rPr>
                        <a:t>, -</a:t>
                      </a:r>
                      <a:r>
                        <a:rPr lang="en-GB" sz="1000" dirty="0" err="1">
                          <a:effectLst/>
                        </a:rPr>
                        <a:t>ful</a:t>
                      </a:r>
                      <a:r>
                        <a:rPr lang="en-GB" sz="1000" dirty="0">
                          <a:effectLst/>
                        </a:rPr>
                        <a:t>, -less and –</a:t>
                      </a:r>
                      <a:r>
                        <a:rPr lang="en-GB" sz="1000" dirty="0" err="1">
                          <a:effectLst/>
                        </a:rPr>
                        <a:t>ly</a:t>
                      </a:r>
                      <a:r>
                        <a:rPr lang="en-GB" sz="1000" dirty="0">
                          <a:effectLst/>
                        </a:rPr>
                        <a:t> to spell longer words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dirty="0">
                          <a:effectLst/>
                        </a:rPr>
                        <a:t>to add the suffixes –</a:t>
                      </a:r>
                      <a:r>
                        <a:rPr lang="en-GB" sz="1000" dirty="0" err="1">
                          <a:effectLst/>
                        </a:rPr>
                        <a:t>er</a:t>
                      </a:r>
                      <a:r>
                        <a:rPr lang="en-GB" sz="1000" dirty="0">
                          <a:effectLst/>
                        </a:rPr>
                        <a:t>, -, </a:t>
                      </a:r>
                      <a:r>
                        <a:rPr lang="en-GB" sz="1000" dirty="0" err="1">
                          <a:effectLst/>
                        </a:rPr>
                        <a:t>est</a:t>
                      </a:r>
                      <a:r>
                        <a:rPr lang="en-GB" sz="1000" dirty="0">
                          <a:effectLst/>
                        </a:rPr>
                        <a:t>, -</a:t>
                      </a:r>
                      <a:r>
                        <a:rPr lang="en-GB" sz="1000" dirty="0" err="1">
                          <a:effectLst/>
                        </a:rPr>
                        <a:t>ment</a:t>
                      </a:r>
                      <a:r>
                        <a:rPr lang="en-GB" sz="1000" dirty="0">
                          <a:effectLst/>
                        </a:rPr>
                        <a:t>  and- </a:t>
                      </a:r>
                      <a:r>
                        <a:rPr lang="en-GB" sz="1000" dirty="0" err="1">
                          <a:effectLst/>
                        </a:rPr>
                        <a:t>ly</a:t>
                      </a:r>
                      <a:r>
                        <a:rPr lang="en-GB" sz="1000" dirty="0">
                          <a:effectLst/>
                        </a:rPr>
                        <a:t> to the end of root words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38634014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2453</TotalTime>
  <Words>436</Words>
  <Application>Microsoft Office PowerPoint</Application>
  <PresentationFormat>Widescreen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Fira Sans</vt:lpstr>
      <vt:lpstr>Fira Sans Light</vt:lpstr>
      <vt:lpstr>League Spartan</vt:lpstr>
      <vt:lpstr>Poppins</vt:lpstr>
      <vt:lpstr>Symbol</vt:lpstr>
      <vt:lpstr>Times New Roman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66</cp:revision>
  <cp:lastPrinted>2019-12-05T11:29:55Z</cp:lastPrinted>
  <dcterms:created xsi:type="dcterms:W3CDTF">2019-11-04T14:10:22Z</dcterms:created>
  <dcterms:modified xsi:type="dcterms:W3CDTF">2023-03-13T10:45:28Z</dcterms:modified>
</cp:coreProperties>
</file>